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858" r:id="rId2"/>
  </p:sldMasterIdLst>
  <p:notesMasterIdLst>
    <p:notesMasterId r:id="rId72"/>
  </p:notesMasterIdLst>
  <p:handoutMasterIdLst>
    <p:handoutMasterId r:id="rId73"/>
  </p:handoutMasterIdLst>
  <p:sldIdLst>
    <p:sldId id="257" r:id="rId3"/>
    <p:sldId id="334" r:id="rId4"/>
    <p:sldId id="396" r:id="rId5"/>
    <p:sldId id="418" r:id="rId6"/>
    <p:sldId id="400" r:id="rId7"/>
    <p:sldId id="422" r:id="rId8"/>
    <p:sldId id="419" r:id="rId9"/>
    <p:sldId id="336" r:id="rId10"/>
    <p:sldId id="420" r:id="rId11"/>
    <p:sldId id="399" r:id="rId12"/>
    <p:sldId id="397" r:id="rId13"/>
    <p:sldId id="398" r:id="rId14"/>
    <p:sldId id="387" r:id="rId15"/>
    <p:sldId id="406" r:id="rId16"/>
    <p:sldId id="391" r:id="rId17"/>
    <p:sldId id="407" r:id="rId18"/>
    <p:sldId id="341" r:id="rId19"/>
    <p:sldId id="342" r:id="rId20"/>
    <p:sldId id="343" r:id="rId21"/>
    <p:sldId id="408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2" r:id="rId30"/>
    <p:sldId id="351" r:id="rId31"/>
    <p:sldId id="409" r:id="rId32"/>
    <p:sldId id="353" r:id="rId33"/>
    <p:sldId id="425" r:id="rId34"/>
    <p:sldId id="410" r:id="rId35"/>
    <p:sldId id="354" r:id="rId36"/>
    <p:sldId id="355" r:id="rId37"/>
    <p:sldId id="411" r:id="rId38"/>
    <p:sldId id="356" r:id="rId39"/>
    <p:sldId id="426" r:id="rId40"/>
    <p:sldId id="357" r:id="rId41"/>
    <p:sldId id="359" r:id="rId42"/>
    <p:sldId id="361" r:id="rId43"/>
    <p:sldId id="362" r:id="rId44"/>
    <p:sldId id="363" r:id="rId45"/>
    <p:sldId id="364" r:id="rId46"/>
    <p:sldId id="365" r:id="rId47"/>
    <p:sldId id="367" r:id="rId48"/>
    <p:sldId id="368" r:id="rId49"/>
    <p:sldId id="369" r:id="rId50"/>
    <p:sldId id="370" r:id="rId51"/>
    <p:sldId id="373" r:id="rId52"/>
    <p:sldId id="374" r:id="rId53"/>
    <p:sldId id="375" r:id="rId54"/>
    <p:sldId id="376" r:id="rId55"/>
    <p:sldId id="377" r:id="rId56"/>
    <p:sldId id="427" r:id="rId57"/>
    <p:sldId id="421" r:id="rId58"/>
    <p:sldId id="412" r:id="rId59"/>
    <p:sldId id="380" r:id="rId60"/>
    <p:sldId id="381" r:id="rId61"/>
    <p:sldId id="383" r:id="rId62"/>
    <p:sldId id="394" r:id="rId63"/>
    <p:sldId id="414" r:id="rId64"/>
    <p:sldId id="423" r:id="rId65"/>
    <p:sldId id="386" r:id="rId66"/>
    <p:sldId id="424" r:id="rId67"/>
    <p:sldId id="428" r:id="rId68"/>
    <p:sldId id="429" r:id="rId69"/>
    <p:sldId id="416" r:id="rId70"/>
    <p:sldId id="405" r:id="rId7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hwalbe" initials="k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666699"/>
    <a:srgbClr val="5B5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9660" autoAdjust="0"/>
  </p:normalViewPr>
  <p:slideViewPr>
    <p:cSldViewPr>
      <p:cViewPr varScale="1">
        <p:scale>
          <a:sx n="95" d="100"/>
          <a:sy n="95" d="100"/>
        </p:scale>
        <p:origin x="107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7B4F1CC-2762-4A50-BFA6-AF4F471C3C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40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FontTx/>
              <a:buNone/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CF3EBEAF-6895-428A-8971-6FD8257AC8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955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86078-1A2C-484F-8A15-D073A54781C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61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3EBEAF-6895-428A-8971-6FD8257AC81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63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DE4318-E4BE-49A8-80E2-9AEFB83AE89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69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4DE4318-E4BE-49A8-80E2-9AEFB83AE89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9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vi-VN" dirty="0"/>
              <a:t>Ví dụ, Khách hàng ký vào các tài liệu quan trọng hoặc hoàn thành sản phẩm cụ thể...</a:t>
            </a:r>
            <a:endParaRPr lang="en-US" dirty="0"/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3EBEAF-6895-428A-8971-6FD8257AC81C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1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Dùng </a:t>
            </a:r>
            <a:r>
              <a:rPr lang="vi-VN" b="1" dirty="0"/>
              <a:t>CPM</a:t>
            </a:r>
            <a:r>
              <a:rPr lang="vi-VN" dirty="0"/>
              <a:t> để xác định các quan hệ phụ thuộc...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3EBEAF-6895-428A-8971-6FD8257AC81C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4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4D64B7-11BE-4AAB-A1A2-20471B7113C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61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E47B17-5236-40BE-93D3-1F5307651A8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04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E47B17-5236-40BE-93D3-1F5307651A8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9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EA177-C202-48BA-AF4D-2645A8CF6F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9822F-469C-4E72-8161-9668E37E21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2EC78-DC8E-458A-B3A2-8620E36F4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200" dirty="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2200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29213C3-25F8-4CC4-AF1E-FFB11A2B0C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11451168" y="6492876"/>
            <a:ext cx="740833" cy="365125"/>
          </a:xfrm>
        </p:spPr>
        <p:txBody>
          <a:bodyPr/>
          <a:lstStyle>
            <a:lvl1pPr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fld id="{DC5EDC1C-DD06-4243-A0F6-5A02A43274A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6"/>
          <p:cNvSpPr txBox="1">
            <a:spLocks/>
          </p:cNvSpPr>
          <p:nvPr userDrawn="1"/>
        </p:nvSpPr>
        <p:spPr bwMode="auto">
          <a:xfrm>
            <a:off x="0" y="6492876"/>
            <a:ext cx="34544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anchor="b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Quản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trị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dự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án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HTTT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200" dirty="0"/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5C8C67B-79E0-4B03-B548-F16276F862A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7BB675E-CD20-4C54-8399-39A650F866B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4748EE6-6B0B-4557-BE05-F1325954573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F8CC0BE-5FF1-4C81-A1E4-B20E45CD56E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02AE8-0F98-4760-A7D3-E3FB9149980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105FC69-1F0D-4295-BEAF-FB708C736AC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C870F-4AB0-48EA-9ACA-4E0C1250B9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954617" y="5002214"/>
            <a:ext cx="5069416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200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71966" y="5784850"/>
            <a:ext cx="506941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200" dirty="0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200" dirty="0"/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2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01E5F35-7DC0-482B-828C-42B387541D4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6C5CD-ACCB-4EFC-BFDB-1031EBD9A9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9624F-B5B9-4CA5-BE26-992B54613FF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66BDA-B7BA-440B-BF34-F6DF8DFF61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91FBB-05A9-4CEA-9627-761E2FCF9D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25135-0D65-4FDE-A603-3A297B6B40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6EC8A9-E05A-438D-BA48-FA908318F6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C376F-9D73-4343-8401-E824D78AA1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DFFDD6-B46B-48EF-A55E-B5A0FBF604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D75B6-C890-4F77-8E54-C3ED368CAA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rgbClr val="898989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90000"/>
              </a:lnSpc>
              <a:spcBef>
                <a:spcPct val="20000"/>
              </a:spcBef>
              <a:buFontTx/>
              <a:buChar char="•"/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C880B4BE-BFE4-4577-A30B-8926328F7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4617" y="5002214"/>
            <a:ext cx="5069416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200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966" y="5784850"/>
            <a:ext cx="506941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2200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39884" y="6408739"/>
            <a:ext cx="3134783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880B4BE-BFE4-4577-A30B-8926328F733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../Chuong%2000/2021-Chuong00-ITPM_VI-ITS344-211_D02.ppt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../../47Ps-PMP.pptx" TargetMode="External"/><Relationship Id="rId2" Type="http://schemas.openxmlformats.org/officeDocument/2006/relationships/hyperlink" Target="../Z-10KA-5P(47).pptx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600201"/>
            <a:ext cx="8534400" cy="1349375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sz="4400" dirty="0">
                <a:solidFill>
                  <a:srgbClr val="0070C0"/>
                </a:solidFill>
                <a:effectLst/>
              </a:rPr>
              <a:t>C</a:t>
            </a:r>
            <a:r>
              <a:rPr lang="vi-VN" sz="4400" dirty="0">
                <a:solidFill>
                  <a:srgbClr val="0070C0"/>
                </a:solidFill>
                <a:effectLst/>
              </a:rPr>
              <a:t>hương</a:t>
            </a:r>
            <a:r>
              <a:rPr sz="4400" dirty="0">
                <a:solidFill>
                  <a:srgbClr val="0070C0"/>
                </a:solidFill>
                <a:effectLst/>
              </a:rPr>
              <a:t> </a:t>
            </a:r>
            <a:r>
              <a:rPr lang="vi-VN" sz="4400" dirty="0">
                <a:solidFill>
                  <a:srgbClr val="0070C0"/>
                </a:solidFill>
                <a:effectLst/>
              </a:rPr>
              <a:t>4</a:t>
            </a:r>
            <a:br>
              <a:rPr dirty="0">
                <a:solidFill>
                  <a:srgbClr val="0070C0"/>
                </a:solidFill>
                <a:effectLst/>
              </a:rPr>
            </a:br>
            <a:r>
              <a:rPr lang="vi-VN" sz="4400" spc="100" dirty="0">
                <a:solidFill>
                  <a:srgbClr val="0070C0"/>
                </a:solidFill>
                <a:effectLst/>
              </a:rPr>
              <a:t>QUẢN LÝ THỜI GIAN DỰ ÁN</a:t>
            </a:r>
            <a:endParaRPr sz="4400" spc="100" dirty="0">
              <a:solidFill>
                <a:srgbClr val="0070C0"/>
              </a:solidFill>
              <a:effectLst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52600" y="2667001"/>
            <a:ext cx="86868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br>
              <a:rPr lang="en-US" sz="2800" spc="1000" dirty="0">
                <a:solidFill>
                  <a:schemeClr val="tx2"/>
                </a:solidFill>
                <a:latin typeface="Arial Rounded MT Bold" pitchFamily="34" charset="0"/>
                <a:ea typeface="+mj-ea"/>
                <a:cs typeface="+mj-cs"/>
              </a:rPr>
            </a:br>
            <a:r>
              <a:rPr lang="en-US" sz="2800" spc="1200" dirty="0">
                <a:solidFill>
                  <a:schemeClr val="tx2"/>
                </a:solidFill>
                <a:latin typeface="Arial Rounded MT Bold" pitchFamily="34" charset="0"/>
                <a:ea typeface="+mj-ea"/>
                <a:cs typeface="+mj-cs"/>
              </a:rPr>
              <a:t>Project Time Management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4038600"/>
            <a:ext cx="1990725" cy="2305642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8636200-70B3-4D52-A783-C9FCE7BC4EDF}"/>
              </a:ext>
            </a:extLst>
          </p:cNvPr>
          <p:cNvSpPr txBox="1">
            <a:spLocks noChangeArrowheads="1"/>
          </p:cNvSpPr>
          <p:nvPr/>
        </p:nvSpPr>
        <p:spPr>
          <a:xfrm>
            <a:off x="1905000" y="327026"/>
            <a:ext cx="8382000" cy="66357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4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algn="ctr" fontAlgn="auto">
              <a:spcAft>
                <a:spcPts val="0"/>
              </a:spcAft>
              <a:defRPr/>
            </a:pPr>
            <a:r>
              <a:rPr lang="vi-VN" sz="3200" dirty="0">
                <a:effectLst>
                  <a:outerShdw blurRad="38100" dist="38100" dir="2700000" algn="tl">
                    <a:srgbClr val="FFFFFF"/>
                  </a:outerShdw>
                </a:effectLst>
                <a:hlinkClick r:id="rId4" action="ppaction://hlinkpres?slideindex=1&amp;slidetitle="/>
              </a:rPr>
              <a:t>QUẢN TRỊ DỰ </a:t>
            </a:r>
            <a:r>
              <a:rPr lang="vi-VN" sz="3200">
                <a:effectLst>
                  <a:outerShdw blurRad="38100" dist="38100" dir="2700000" algn="tl">
                    <a:srgbClr val="FFFFFF"/>
                  </a:outerShdw>
                </a:effectLst>
                <a:hlinkClick r:id="rId4" action="ppaction://hlinkpres?slideindex=1&amp;slidetitle="/>
              </a:rPr>
              <a:t>ÁN </a:t>
            </a:r>
            <a:r>
              <a:rPr lang="en-US" sz="3200">
                <a:effectLst>
                  <a:outerShdw blurRad="38100" dist="38100" dir="2700000" algn="tl">
                    <a:srgbClr val="FFFFFF"/>
                  </a:outerShdw>
                </a:effectLst>
                <a:hlinkClick r:id="rId4" action="ppaction://hlinkpres?slideindex=1&amp;slidetitle="/>
              </a:rPr>
              <a:t>HTTT</a:t>
            </a:r>
            <a:endParaRPr lang="vi-VN" sz="32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11430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400" dirty="0">
                <a:solidFill>
                  <a:srgbClr val="0070C0"/>
                </a:solidFill>
              </a:rPr>
              <a:t>Quản lý </a:t>
            </a:r>
            <a:r>
              <a:rPr lang="en-US" sz="4400" dirty="0" err="1">
                <a:solidFill>
                  <a:srgbClr val="0070C0"/>
                </a:solidFill>
              </a:rPr>
              <a:t>thời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gian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dự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án</a:t>
            </a:r>
            <a:r>
              <a:rPr lang="en-US" sz="4400" dirty="0">
                <a:solidFill>
                  <a:srgbClr val="0070C0"/>
                </a:solidFill>
              </a:rPr>
              <a:t> [7]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57288"/>
            <a:ext cx="9067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19200"/>
            <a:ext cx="8382000" cy="49530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b="1" dirty="0"/>
              <a:t>Kế hoạch quản lý lịch biểu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plan schedule management</a:t>
            </a:r>
            <a:r>
              <a:rPr lang="vi-VN" dirty="0"/>
              <a:t>): xác định chính sách - thủ tục và tài liệu được sử dụng cho việc lập kế hoạch, thực hiện, và kiểm soát tiến độ.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99000"/>
            </a:pPr>
            <a:r>
              <a:rPr lang="vi-VN" b="1" dirty="0"/>
              <a:t>Xác định hoạt động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define activities</a:t>
            </a:r>
            <a:r>
              <a:rPr lang="en-US" dirty="0"/>
              <a:t>):</a:t>
            </a:r>
            <a:r>
              <a:rPr lang="en-US" b="1" dirty="0"/>
              <a:t> </a:t>
            </a:r>
            <a:r>
              <a:rPr lang="vi-VN" dirty="0"/>
              <a:t>xác định hoạt động cụ thể mà đội dự án và các bên liên quan phải thực hiện để chuyển giao.</a:t>
            </a:r>
            <a:endParaRPr lang="en-US" b="1" dirty="0"/>
          </a:p>
          <a:p>
            <a:pPr algn="just">
              <a:spcBef>
                <a:spcPts val="1200"/>
              </a:spcBef>
              <a:spcAft>
                <a:spcPts val="1200"/>
              </a:spcAft>
              <a:buSzPct val="99000"/>
            </a:pP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sequence activities</a:t>
            </a:r>
            <a:r>
              <a:rPr lang="en-US" dirty="0"/>
              <a:t>):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và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99000"/>
            </a:pPr>
            <a:endParaRPr lang="en-US" sz="1200" dirty="0"/>
          </a:p>
          <a:p>
            <a:pPr algn="just">
              <a:spcBef>
                <a:spcPts val="1200"/>
              </a:spcBef>
              <a:spcAft>
                <a:spcPts val="1200"/>
              </a:spcAft>
              <a:buSzPct val="99000"/>
            </a:pPr>
            <a:endParaRPr lang="en-US" sz="1200" dirty="0"/>
          </a:p>
          <a:p>
            <a:pPr algn="just">
              <a:spcBef>
                <a:spcPts val="1200"/>
              </a:spcBef>
              <a:spcAft>
                <a:spcPts val="1200"/>
              </a:spcAft>
              <a:buSzPct val="99000"/>
            </a:pPr>
            <a:endParaRPr lang="en-US" sz="2400" dirty="0"/>
          </a:p>
          <a:p>
            <a:pPr algn="just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8686800" cy="56356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 err="1"/>
              <a:t>Quy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quản lý </a:t>
            </a:r>
            <a:r>
              <a:rPr lang="en-US" sz="4000" dirty="0" err="1"/>
              <a:t>thời</a:t>
            </a:r>
            <a:r>
              <a:rPr lang="en-US" sz="4000" dirty="0"/>
              <a:t> </a:t>
            </a:r>
            <a:r>
              <a:rPr lang="en-US" sz="4000" dirty="0" err="1"/>
              <a:t>gian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9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990600"/>
            <a:ext cx="8458200" cy="4953000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000"/>
              </a:spcAft>
              <a:buSzPct val="99000"/>
            </a:pPr>
            <a:r>
              <a:rPr lang="en-US" sz="2600" b="1" dirty="0" err="1"/>
              <a:t>Ước</a:t>
            </a:r>
            <a:r>
              <a:rPr lang="en-US" sz="2600" b="1" dirty="0"/>
              <a:t> </a:t>
            </a:r>
            <a:r>
              <a:rPr lang="en-US" sz="2600" b="1" dirty="0" err="1"/>
              <a:t>lượng</a:t>
            </a:r>
            <a:r>
              <a:rPr lang="en-US" sz="2600" b="1" dirty="0"/>
              <a:t> </a:t>
            </a:r>
            <a:r>
              <a:rPr lang="en-US" sz="2600" b="1" dirty="0" err="1"/>
              <a:t>nguồn</a:t>
            </a:r>
            <a:r>
              <a:rPr lang="en-US" sz="2600" b="1" dirty="0"/>
              <a:t> </a:t>
            </a:r>
            <a:r>
              <a:rPr lang="en-US" sz="2600" b="1" dirty="0" err="1"/>
              <a:t>lực</a:t>
            </a:r>
            <a:r>
              <a:rPr lang="en-US" sz="2600" b="1" dirty="0"/>
              <a:t> 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70C0"/>
                </a:solidFill>
              </a:rPr>
              <a:t>estimate activity resources</a:t>
            </a:r>
            <a:r>
              <a:rPr lang="en-US" sz="2600" dirty="0"/>
              <a:t>): </a:t>
            </a:r>
            <a:r>
              <a:rPr lang="vi-VN" sz="2600" dirty="0"/>
              <a:t>uớc lượng ngồn lực trong đội dự án cần sử dụng để thực hiện các hoạt động dự án.</a:t>
            </a:r>
            <a:endParaRPr lang="en-US" sz="2600" b="1" dirty="0"/>
          </a:p>
          <a:p>
            <a:pPr algn="just">
              <a:spcBef>
                <a:spcPts val="600"/>
              </a:spcBef>
              <a:spcAft>
                <a:spcPts val="1000"/>
              </a:spcAft>
              <a:buSzPct val="99000"/>
            </a:pPr>
            <a:r>
              <a:rPr lang="en-US" sz="2600" b="1" dirty="0" err="1"/>
              <a:t>Ước</a:t>
            </a:r>
            <a:r>
              <a:rPr lang="en-US" sz="2600" b="1" dirty="0"/>
              <a:t> </a:t>
            </a:r>
            <a:r>
              <a:rPr lang="en-US" sz="2600" b="1" dirty="0" err="1"/>
              <a:t>lượng</a:t>
            </a:r>
            <a:r>
              <a:rPr lang="en-US" sz="2600" b="1" dirty="0"/>
              <a:t> </a:t>
            </a:r>
            <a:r>
              <a:rPr lang="en-US" sz="2600" b="1" dirty="0" err="1"/>
              <a:t>thời</a:t>
            </a:r>
            <a:r>
              <a:rPr lang="en-US" sz="2600" b="1" dirty="0"/>
              <a:t> </a:t>
            </a:r>
            <a:r>
              <a:rPr lang="en-US" sz="2600" b="1" dirty="0" err="1"/>
              <a:t>gian</a:t>
            </a:r>
            <a:r>
              <a:rPr lang="en-US" sz="2600" b="1" dirty="0"/>
              <a:t> 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70C0"/>
                </a:solidFill>
              </a:rPr>
              <a:t>estimate activity durations</a:t>
            </a:r>
            <a:r>
              <a:rPr lang="en-US" sz="2600" dirty="0"/>
              <a:t>):</a:t>
            </a:r>
            <a:r>
              <a:rPr lang="vi-VN" sz="2600" b="1" dirty="0"/>
              <a:t> </a:t>
            </a:r>
            <a:r>
              <a:rPr lang="vi-VN" sz="2600" dirty="0"/>
              <a:t>ước lượng thời gian cần thiết để hoàn thành các công việc cá nhân.</a:t>
            </a:r>
            <a:endParaRPr lang="vi-VN" sz="2600" b="1" dirty="0"/>
          </a:p>
          <a:p>
            <a:pPr algn="just">
              <a:spcBef>
                <a:spcPts val="600"/>
              </a:spcBef>
              <a:spcAft>
                <a:spcPts val="1000"/>
              </a:spcAft>
              <a:buSzPct val="99000"/>
            </a:pPr>
            <a:r>
              <a:rPr lang="en-US" sz="2600" b="1" dirty="0"/>
              <a:t>Phát triển </a:t>
            </a:r>
            <a:r>
              <a:rPr lang="en-US" sz="2600" b="1" dirty="0" err="1"/>
              <a:t>lịch</a:t>
            </a:r>
            <a:r>
              <a:rPr lang="en-US" sz="2600" b="1" dirty="0"/>
              <a:t> </a:t>
            </a:r>
            <a:r>
              <a:rPr lang="en-US" sz="2600" b="1" dirty="0" err="1"/>
              <a:t>biểu</a:t>
            </a:r>
            <a:r>
              <a:rPr lang="en-US" sz="2600" b="1" dirty="0"/>
              <a:t> </a:t>
            </a:r>
            <a:r>
              <a:rPr lang="en-US" sz="2600" dirty="0"/>
              <a:t>(</a:t>
            </a:r>
            <a:r>
              <a:rPr lang="en-US" sz="2600" dirty="0">
                <a:solidFill>
                  <a:srgbClr val="0070C0"/>
                </a:solidFill>
              </a:rPr>
              <a:t>develop schedule</a:t>
            </a:r>
            <a:r>
              <a:rPr lang="en-US" sz="2600" dirty="0"/>
              <a:t>):</a:t>
            </a:r>
            <a:r>
              <a:rPr lang="en-US" sz="2600" b="1" dirty="0"/>
              <a:t> </a:t>
            </a:r>
            <a:r>
              <a:rPr lang="vi-VN" sz="2600" dirty="0"/>
              <a:t>phân tích thứ tự các hoạt động, ước lượng nguồn lực và thời gian để tạo lịch biểu dự án.</a:t>
            </a:r>
            <a:endParaRPr lang="en-US" sz="2600" dirty="0"/>
          </a:p>
          <a:p>
            <a:pPr algn="just">
              <a:spcBef>
                <a:spcPts val="600"/>
              </a:spcBef>
              <a:spcAft>
                <a:spcPts val="1000"/>
              </a:spcAft>
              <a:buSzPct val="100000"/>
            </a:pPr>
            <a:r>
              <a:rPr lang="en-US" sz="2600" b="1" dirty="0" err="1"/>
              <a:t>Kiểm</a:t>
            </a:r>
            <a:r>
              <a:rPr lang="en-US" sz="2600" b="1" dirty="0"/>
              <a:t> </a:t>
            </a:r>
            <a:r>
              <a:rPr lang="en-US" sz="2600" b="1" dirty="0" err="1"/>
              <a:t>soát</a:t>
            </a:r>
            <a:r>
              <a:rPr lang="en-US" sz="2600" b="1" dirty="0"/>
              <a:t> </a:t>
            </a:r>
            <a:r>
              <a:rPr lang="en-US" sz="2600" b="1" dirty="0" err="1"/>
              <a:t>lịch</a:t>
            </a:r>
            <a:r>
              <a:rPr lang="en-US" sz="2600" b="1" dirty="0"/>
              <a:t> </a:t>
            </a:r>
            <a:r>
              <a:rPr lang="en-US" sz="2600" b="1" dirty="0" err="1"/>
              <a:t>biểu</a:t>
            </a:r>
            <a:r>
              <a:rPr lang="en-US" sz="2600" dirty="0"/>
              <a:t> (</a:t>
            </a:r>
            <a:r>
              <a:rPr lang="en-US" sz="2600" dirty="0">
                <a:solidFill>
                  <a:srgbClr val="0070C0"/>
                </a:solidFill>
              </a:rPr>
              <a:t>control schedule</a:t>
            </a:r>
            <a:r>
              <a:rPr lang="en-US" sz="2600" dirty="0"/>
              <a:t>): </a:t>
            </a:r>
            <a:r>
              <a:rPr lang="vi-VN" sz="2600" dirty="0"/>
              <a:t>kiểm soát và quản lý thay đổi theo lịch biểu dự án.</a:t>
            </a:r>
          </a:p>
          <a:p>
            <a:pPr algn="just">
              <a:spcBef>
                <a:spcPts val="600"/>
              </a:spcBef>
              <a:spcAft>
                <a:spcPts val="1000"/>
              </a:spcAft>
              <a:buSzPct val="99000"/>
            </a:pP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686800" cy="563562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4000" dirty="0" err="1"/>
              <a:t>Quy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quản lý </a:t>
            </a:r>
            <a:r>
              <a:rPr lang="en-US" sz="4000" dirty="0" err="1"/>
              <a:t>thời</a:t>
            </a:r>
            <a:r>
              <a:rPr lang="en-US" sz="4000" dirty="0"/>
              <a:t> </a:t>
            </a:r>
            <a:r>
              <a:rPr lang="en-US" sz="4000" dirty="0" err="1"/>
              <a:t>gian</a:t>
            </a:r>
            <a:r>
              <a:rPr lang="en-US" sz="4000" dirty="0"/>
              <a:t> (</a:t>
            </a:r>
            <a:r>
              <a:rPr lang="en-US" sz="4000" dirty="0" err="1"/>
              <a:t>tt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8930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905000" y="14287"/>
            <a:ext cx="8382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>
                <a:hlinkClick r:id="rId2" action="ppaction://hlinkpres?slideindex=1&amp;slidetitle="/>
              </a:rPr>
              <a:t>Tóm</a:t>
            </a:r>
            <a:r>
              <a:rPr lang="en-US" sz="4000" dirty="0">
                <a:hlinkClick r:id="rId2" action="ppaction://hlinkpres?slideindex=1&amp;slidetitle="/>
              </a:rPr>
              <a:t> </a:t>
            </a:r>
            <a:r>
              <a:rPr lang="en-US" sz="4000" dirty="0" err="1">
                <a:hlinkClick r:id="rId2" action="ppaction://hlinkpres?slideindex=1&amp;slidetitle="/>
              </a:rPr>
              <a:t>tắt</a:t>
            </a:r>
            <a:r>
              <a:rPr lang="en-US" sz="4000" dirty="0"/>
              <a:t> </a:t>
            </a:r>
            <a:r>
              <a:rPr lang="en-US" sz="4000" dirty="0">
                <a:hlinkClick r:id="rId3" action="ppaction://hlinkpres?slideindex=1&amp;slidetitle="/>
              </a:rPr>
              <a:t>quản lý </a:t>
            </a:r>
            <a:r>
              <a:rPr lang="en-US" sz="4000" dirty="0" err="1">
                <a:hlinkClick r:id="rId3" action="ppaction://hlinkpres?slideindex=1&amp;slidetitle="/>
              </a:rPr>
              <a:t>thời</a:t>
            </a:r>
            <a:r>
              <a:rPr lang="en-US" sz="4000" dirty="0">
                <a:hlinkClick r:id="rId3" action="ppaction://hlinkpres?slideindex=1&amp;slidetitle="/>
              </a:rPr>
              <a:t> </a:t>
            </a:r>
            <a:r>
              <a:rPr lang="en-US" sz="4000" dirty="0" err="1">
                <a:hlinkClick r:id="rId3" action="ppaction://hlinkpres?slideindex=1&amp;slidetitle="/>
              </a:rPr>
              <a:t>gian</a:t>
            </a:r>
            <a:r>
              <a:rPr lang="en-US" sz="4000" dirty="0">
                <a:hlinkClick r:id="rId3" action="ppaction://hlinkpres?slideindex=1&amp;slidetitle="/>
              </a:rPr>
              <a:t> </a:t>
            </a:r>
            <a:r>
              <a:rPr lang="en-US" sz="4000" dirty="0" err="1">
                <a:hlinkClick r:id="rId3" action="ppaction://hlinkpres?slideindex=1&amp;slidetitle="/>
              </a:rPr>
              <a:t>dự</a:t>
            </a:r>
            <a:r>
              <a:rPr lang="en-US" sz="4000" dirty="0">
                <a:hlinkClick r:id="rId3" action="ppaction://hlinkpres?slideindex=1&amp;slidetitle="/>
              </a:rPr>
              <a:t> </a:t>
            </a:r>
            <a:r>
              <a:rPr lang="en-US" sz="4000" dirty="0" err="1">
                <a:hlinkClick r:id="rId3" action="ppaction://hlinkpres?slideindex=1&amp;slidetitle="/>
              </a:rPr>
              <a:t>án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"/>
            <a:ext cx="9144000" cy="68917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048000" y="762000"/>
            <a:ext cx="28498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67050" y="1295400"/>
            <a:ext cx="17602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48000" y="2082114"/>
            <a:ext cx="201168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48000" y="2615514"/>
            <a:ext cx="26822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97530" y="3429000"/>
            <a:ext cx="276606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0450" y="5206314"/>
            <a:ext cx="17602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63240" y="3962400"/>
            <a:ext cx="18440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1" y="5486400"/>
            <a:ext cx="2667000" cy="13716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[1/7]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46172" y="3770872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1542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6400" y="1066800"/>
            <a:ext cx="8382000" cy="5334000"/>
          </a:xfrm>
        </p:spPr>
        <p:txBody>
          <a:bodyPr/>
          <a:lstStyle/>
          <a:p>
            <a:pPr algn="just"/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hoạch</a:t>
            </a:r>
            <a:r>
              <a:rPr lang="en-US" b="1" dirty="0"/>
              <a:t> quản lý </a:t>
            </a:r>
            <a:r>
              <a:rPr lang="en-US" b="1" dirty="0" err="1"/>
              <a:t>lịch</a:t>
            </a:r>
            <a:r>
              <a:rPr lang="en-US" b="1" dirty="0"/>
              <a:t> </a:t>
            </a:r>
            <a:r>
              <a:rPr lang="en-US" b="1" dirty="0" err="1"/>
              <a:t>biểu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plan schedule management</a:t>
            </a:r>
            <a:r>
              <a:rPr lang="en-US" dirty="0"/>
              <a:t>)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err="1"/>
              <a:t>xây</a:t>
            </a:r>
            <a:r>
              <a:rPr lang="en-US"/>
              <a:t> dựng </a:t>
            </a:r>
            <a:r>
              <a:rPr lang="en-US" err="1"/>
              <a:t>bởi</a:t>
            </a:r>
            <a:r>
              <a:rPr lang="en-US"/>
              <a:t> đội/nhóm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-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,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, và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họp</a:t>
            </a:r>
            <a:r>
              <a:rPr lang="en-US" dirty="0"/>
              <a:t>.</a:t>
            </a:r>
          </a:p>
          <a:p>
            <a:pPr algn="just"/>
            <a:endParaRPr lang="en-US" sz="800" dirty="0"/>
          </a:p>
          <a:p>
            <a:pPr algn="just"/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quản lý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Mô hình tiến độ dự án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Phương pháp lập lịch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Mức độ chính xác và đơn vị đo lường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Ngưỡng kiểm soát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Quy định đo lường hiệu suất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Báo cáo định dạng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Mô tả quy trình.</a:t>
            </a:r>
            <a:endParaRPr lang="en-US" sz="2400" dirty="0"/>
          </a:p>
          <a:p>
            <a:pPr marL="392113" lvl="1" indent="0" algn="just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1. </a:t>
            </a:r>
            <a:r>
              <a:rPr lang="en-US" sz="4400" dirty="0" err="1">
                <a:solidFill>
                  <a:srgbClr val="FF0000"/>
                </a:solidFill>
              </a:rPr>
              <a:t>Kế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hoạch</a:t>
            </a:r>
            <a:r>
              <a:rPr lang="en-US" sz="4400" dirty="0">
                <a:solidFill>
                  <a:srgbClr val="FF0000"/>
                </a:solidFill>
              </a:rPr>
              <a:t> quản lý </a:t>
            </a:r>
            <a:r>
              <a:rPr lang="en-US" sz="4400" dirty="0" err="1">
                <a:solidFill>
                  <a:srgbClr val="FF0000"/>
                </a:solidFill>
              </a:rPr>
              <a:t>lịch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biểu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5EDC1C-DD06-4243-A0F6-5A02A43274A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953000"/>
            <a:ext cx="2209800" cy="15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[2/7]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46172" y="4038601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884" y="5208372"/>
            <a:ext cx="155871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1"/>
            <a:ext cx="8458200" cy="39624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Hoạt động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activity</a:t>
            </a:r>
            <a:r>
              <a:rPr lang="vi-VN" dirty="0"/>
              <a:t>) hoặc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tác vụ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task</a:t>
            </a:r>
            <a:r>
              <a:rPr lang="vi-VN" dirty="0"/>
              <a:t>): thành phần công việc trong WBS, có thời gian - chi phí dự kiến, và các yêu cầu nguồn lực.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b="1" dirty="0"/>
              <a:t>Xác định hoạt động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define activities</a:t>
            </a:r>
            <a:r>
              <a:rPr lang="vi-VN" dirty="0"/>
              <a:t>): phát triển WBS chi tiết, và giải thích tất cả công việc phải thực hiện để ước lượng thời gian - chi phí thực hiện.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74638"/>
            <a:ext cx="8229600" cy="944562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2. </a:t>
            </a:r>
            <a:r>
              <a:rPr lang="en-US" sz="4400" dirty="0" err="1">
                <a:solidFill>
                  <a:srgbClr val="FF0000"/>
                </a:solidFill>
              </a:rPr>
              <a:t>Xác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định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hoạt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động</a:t>
            </a:r>
            <a:endParaRPr lang="en-US" sz="2800" b="0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3990CB0-9CAD-47C6-98DA-F3FB6E96E08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08881"/>
            <a:ext cx="1981199" cy="184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47800"/>
            <a:ext cx="8458200" cy="4525962"/>
          </a:xfrm>
        </p:spPr>
        <p:txBody>
          <a:bodyPr/>
          <a:lstStyle/>
          <a:p>
            <a:pPr algn="just"/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Danh sách hoạt động</a:t>
            </a:r>
            <a:r>
              <a:rPr lang="vi-VN" b="1" dirty="0"/>
              <a:t> </a:t>
            </a:r>
            <a:r>
              <a:rPr lang="vi-VN" dirty="0"/>
              <a:t>(</a:t>
            </a:r>
            <a:r>
              <a:rPr lang="en-US" dirty="0">
                <a:solidFill>
                  <a:srgbClr val="0070C0"/>
                </a:solidFill>
              </a:rPr>
              <a:t>activity list</a:t>
            </a:r>
            <a:r>
              <a:rPr lang="vi-VN" dirty="0"/>
              <a:t>): bảng các hoạt động được đưa vào lịch biểu, bao gồm:</a:t>
            </a:r>
            <a:endParaRPr lang="en-US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Tên hoạt động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Định danh hoạt động hoặc số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Mô tả ngắn gọn về hoạt động.</a:t>
            </a:r>
          </a:p>
          <a:p>
            <a:pPr algn="just">
              <a:spcBef>
                <a:spcPts val="1800"/>
              </a:spcBef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Thuộc tính hoạt động</a:t>
            </a:r>
            <a:r>
              <a:rPr lang="vi-VN" dirty="0"/>
              <a:t> (</a:t>
            </a:r>
            <a:r>
              <a:rPr lang="en-US" dirty="0">
                <a:solidFill>
                  <a:srgbClr val="0070C0"/>
                </a:solidFill>
              </a:rPr>
              <a:t>activity attributes</a:t>
            </a:r>
            <a:r>
              <a:rPr lang="vi-VN" dirty="0"/>
              <a:t>): cung cấp thêm một số thông tin: </a:t>
            </a:r>
          </a:p>
          <a:p>
            <a:pPr lvl="1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dirty="0"/>
              <a:t>Người tiền nhiệm, người kế nhiệm, các mối quan hệ, độ sớm - trễ, yêu cầu nguồn lực, các ràng buộc, ngày áp dụng, và các giả định liên quan đến hoạt động.</a:t>
            </a:r>
            <a:endParaRPr lang="en-US" sz="2400" dirty="0"/>
          </a:p>
          <a:p>
            <a:pPr lvl="1" algn="just"/>
            <a:endParaRPr lang="en-US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8458200" cy="86836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Hoạt</a:t>
            </a:r>
            <a:r>
              <a:rPr lang="en-US" sz="4000" dirty="0"/>
              <a:t> </a:t>
            </a:r>
            <a:r>
              <a:rPr lang="en-US" sz="4000" dirty="0" err="1"/>
              <a:t>động</a:t>
            </a:r>
            <a:r>
              <a:rPr lang="en-US" sz="4000" dirty="0"/>
              <a:t> và </a:t>
            </a:r>
            <a:r>
              <a:rPr lang="en-US" sz="4000" dirty="0" err="1"/>
              <a:t>thuộc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ED0421-8ED8-4E0C-BFCB-4504FB076A0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93838"/>
            <a:ext cx="8382000" cy="3916362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Cột mốc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/>
              <a:t>(</a:t>
            </a:r>
            <a:r>
              <a:rPr lang="en-US" dirty="0">
                <a:solidFill>
                  <a:srgbClr val="0070C0"/>
                </a:solidFill>
              </a:rPr>
              <a:t>milestone</a:t>
            </a:r>
            <a:r>
              <a:rPr lang="vi-VN" dirty="0"/>
              <a:t>): một sự kiện quan trọng mà thường không có thời gian (</a:t>
            </a:r>
            <a:r>
              <a:rPr lang="vi-VN" i="1" dirty="0"/>
              <a:t>t</a:t>
            </a:r>
            <a:r>
              <a:rPr lang="vi-VN" dirty="0"/>
              <a:t> = 0).</a:t>
            </a:r>
            <a:endParaRPr lang="en-US" dirty="0"/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Có nhiều hoạt động và rất nhiều công việc để hoàn thành một cột mốc quan trọng.</a:t>
            </a:r>
            <a:endParaRPr lang="en-US" dirty="0"/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Cột mốc là công cụ hữu ích cho việc thiết lập các mục tiêu lịch biểu và giám sát tiến độ.</a:t>
            </a:r>
          </a:p>
          <a:p>
            <a:pPr marL="109537" indent="0" algn="just">
              <a:spcBef>
                <a:spcPts val="1200"/>
              </a:spcBef>
              <a:spcAft>
                <a:spcPts val="1200"/>
              </a:spcAft>
              <a:buNone/>
            </a:pPr>
            <a:br>
              <a:rPr lang="vi-VN" dirty="0"/>
            </a:br>
            <a:endParaRPr lang="vi-VN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Cột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mốc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quan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trọng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8412D1A-37A6-4734-A1C1-78275680573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10" descr="http://ec.l.thumbs.canstockphoto.com/canstock105539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4876801"/>
            <a:ext cx="2133600" cy="1981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676400"/>
            <a:ext cx="8382000" cy="41148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solidFill>
                  <a:srgbClr val="002060"/>
                </a:solidFill>
              </a:rPr>
              <a:t>Hiểu được tầm quan trọng của quản lý thời gian.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solidFill>
                  <a:srgbClr val="002060"/>
                </a:solidFill>
              </a:rPr>
              <a:t>Giải thích được quy trình quản thời gian dự án.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solidFill>
                  <a:srgbClr val="002060"/>
                </a:solidFill>
              </a:rPr>
              <a:t>Biết được cách sử dụng công cụ quản lý thời gian.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solidFill>
                  <a:srgbClr val="002060"/>
                </a:solidFill>
              </a:rPr>
              <a:t>Biết được các phần mềm hỗ trợ quản lý thời gian.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>
                <a:solidFill>
                  <a:srgbClr val="002060"/>
                </a:solidFill>
              </a:rPr>
              <a:t>Thảo luận về thức cách kiểm soát và quản lý thay đổi tiến độ dự án.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457200"/>
            <a:ext cx="9144000" cy="685800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Mục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tiêu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chương</a:t>
            </a:r>
            <a:r>
              <a:rPr lang="en-US" sz="4400" dirty="0">
                <a:solidFill>
                  <a:srgbClr val="0070C0"/>
                </a:solidFill>
              </a:rPr>
              <a:t>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5F7A74-1AE0-4F48-ABDC-D6A934445B2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[3/7]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46172" y="4304272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2" y="4942081"/>
            <a:ext cx="1600199" cy="1868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4953000"/>
            <a:ext cx="1101396" cy="146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5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153400" cy="762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3. </a:t>
            </a:r>
            <a:r>
              <a:rPr lang="en-US" sz="4400" dirty="0" err="1">
                <a:solidFill>
                  <a:srgbClr val="FF0000"/>
                </a:solidFill>
              </a:rPr>
              <a:t>Thứ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tự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hoạt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động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C907678-8CC1-460A-BA5A-131F8F1087B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295400"/>
            <a:ext cx="8153400" cy="2819400"/>
          </a:xfrm>
        </p:spPr>
        <p:txBody>
          <a:bodyPr/>
          <a:lstStyle/>
          <a:p>
            <a:pPr>
              <a:buSzPct val="100000"/>
            </a:pPr>
            <a:r>
              <a:rPr lang="en-US" b="1" dirty="0" err="1"/>
              <a:t>Thứ</a:t>
            </a:r>
            <a:r>
              <a:rPr lang="en-US" b="1" dirty="0"/>
              <a:t> </a:t>
            </a:r>
            <a:r>
              <a:rPr lang="en-US" b="1" dirty="0" err="1"/>
              <a:t>tự</a:t>
            </a:r>
            <a:r>
              <a:rPr lang="en-US" b="1" dirty="0"/>
              <a:t> </a:t>
            </a:r>
            <a:r>
              <a:rPr lang="en-US" b="1" dirty="0" err="1"/>
              <a:t>hoạt</a:t>
            </a:r>
            <a:r>
              <a:rPr lang="en-US" b="1" dirty="0"/>
              <a:t> </a:t>
            </a:r>
            <a:r>
              <a:rPr lang="en-US" b="1" dirty="0" err="1"/>
              <a:t>động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sequence activities)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và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.</a:t>
            </a:r>
          </a:p>
          <a:p>
            <a:pPr>
              <a:buSzPct val="100000"/>
            </a:pPr>
            <a:endParaRPr lang="en-US" sz="1000" dirty="0"/>
          </a:p>
          <a:p>
            <a:pPr>
              <a:buSzPct val="100000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…</a:t>
            </a:r>
          </a:p>
          <a:p>
            <a:pPr>
              <a:buSzPct val="100000"/>
            </a:pP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451100"/>
            <a:ext cx="632460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8305800" cy="4572000"/>
          </a:xfrm>
        </p:spPr>
        <p:txBody>
          <a:bodyPr/>
          <a:lstStyle/>
          <a:p>
            <a:pPr algn="just">
              <a:spcAft>
                <a:spcPts val="1200"/>
              </a:spcAft>
              <a:buSzPct val="100000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Sự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thuộc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dependency</a:t>
            </a:r>
            <a:r>
              <a:rPr lang="en-US" dirty="0"/>
              <a:t>) </a:t>
            </a:r>
            <a:r>
              <a:rPr lang="en-US" dirty="0" err="1"/>
              <a:t>hoặc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mối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relationship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</a:t>
            </a:r>
          </a:p>
          <a:p>
            <a:pPr algn="just">
              <a:buSzPct val="100000"/>
            </a:pP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:</a:t>
            </a:r>
          </a:p>
          <a:p>
            <a:pPr lvl="1" algn="just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Sự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thuộc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bắt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buộc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mandatory</a:t>
            </a:r>
            <a:r>
              <a:rPr lang="en-US" sz="2400" dirty="0"/>
              <a:t>): </a:t>
            </a:r>
            <a:r>
              <a:rPr lang="vi-VN" sz="2400" dirty="0"/>
              <a:t>có trong bản chất của công việc đang thực hiện (logic cứng).</a:t>
            </a:r>
            <a:endParaRPr lang="en-US" sz="2400" dirty="0"/>
          </a:p>
          <a:p>
            <a:pPr lvl="1" algn="just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Sự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thuộc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kín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discretionary</a:t>
            </a:r>
            <a:r>
              <a:rPr lang="en-US" sz="2400" dirty="0"/>
              <a:t>):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bởi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(logic </a:t>
            </a:r>
            <a:r>
              <a:rPr lang="en-US" sz="2400" dirty="0" err="1"/>
              <a:t>mềm</a:t>
            </a:r>
            <a:r>
              <a:rPr lang="en-US" sz="2400" dirty="0"/>
              <a:t>).</a:t>
            </a:r>
          </a:p>
          <a:p>
            <a:pPr lvl="1" algn="just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Sự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phụ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thuộc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bên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ngoài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70C0"/>
                </a:solidFill>
              </a:rPr>
              <a:t>external</a:t>
            </a:r>
            <a:r>
              <a:rPr lang="en-US" sz="2400" dirty="0"/>
              <a:t>): </a:t>
            </a:r>
            <a:r>
              <a:rPr lang="vi-VN" sz="2400" dirty="0"/>
              <a:t>quan hệ giữa các hoạt động và phi dự án...</a:t>
            </a:r>
            <a:endParaRPr lang="en-US" sz="2400" dirty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Sự</a:t>
            </a:r>
            <a:r>
              <a:rPr lang="en-US" sz="4000" dirty="0"/>
              <a:t> </a:t>
            </a:r>
            <a:r>
              <a:rPr lang="en-US" sz="4000" dirty="0" err="1"/>
              <a:t>phụ</a:t>
            </a:r>
            <a:r>
              <a:rPr lang="en-US" sz="4000" dirty="0"/>
              <a:t> </a:t>
            </a:r>
            <a:r>
              <a:rPr lang="en-US" sz="4000" dirty="0" err="1"/>
              <a:t>thuộc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8BBAD3-A968-47CC-BC42-F5C3CCDA5555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077200" cy="41148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mạng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network diagram</a:t>
            </a:r>
            <a:r>
              <a:rPr lang="en-US" dirty="0"/>
              <a:t>)</a:t>
            </a:r>
            <a:r>
              <a:rPr lang="vi-VN" dirty="0"/>
              <a:t>: hình ảnh hiển thị các mối quan hệ hợp lý, hoặc thứ tự, của các hoạt động dự án.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  <a:buSzPct val="100000"/>
            </a:pPr>
            <a:r>
              <a:rPr lang="vi-VN" dirty="0"/>
              <a:t>2 loại sơ đồ mạng chính: 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vi-VN" sz="2400" dirty="0"/>
              <a:t>Sơ đồ mũi tên (ADM/AOA)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vi-VN" sz="2400" dirty="0"/>
              <a:t>Sơ đồ ưu tiên (PDM)</a:t>
            </a:r>
            <a:endParaRPr lang="en-US" sz="2400" dirty="0"/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8305800" cy="868362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Sơ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đồ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mạng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398F04-7328-4D9A-BC8C-7399E9F9A3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714322"/>
            <a:ext cx="2927222" cy="1467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181600"/>
            <a:ext cx="2696794" cy="1219201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sơ</a:t>
            </a:r>
            <a:r>
              <a:rPr lang="en-US" sz="3600" dirty="0"/>
              <a:t> </a:t>
            </a:r>
            <a:r>
              <a:rPr lang="en-US" sz="3600" dirty="0" err="1"/>
              <a:t>đồ</a:t>
            </a:r>
            <a:r>
              <a:rPr lang="en-US" sz="3600" dirty="0"/>
              <a:t> </a:t>
            </a:r>
            <a:r>
              <a:rPr lang="en-US" sz="3600" dirty="0" err="1"/>
              <a:t>mạng</a:t>
            </a:r>
            <a:r>
              <a:rPr lang="en-US" sz="3600" dirty="0"/>
              <a:t>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BYTE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C3B026E8-5638-45B3-992F-6E806CDE3B8E}" type="slidenum">
              <a:rPr lang="en-US" smtClean="0"/>
              <a:pPr>
                <a:buFontTx/>
                <a:buNone/>
                <a:defRPr/>
              </a:pPr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544" y="1524000"/>
            <a:ext cx="9088456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676400"/>
            <a:ext cx="8458200" cy="38100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mũi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-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Arrow Diagramming Method</a:t>
            </a:r>
            <a:r>
              <a:rPr lang="en-US" dirty="0"/>
              <a:t>)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algn="just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Hoạt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mũi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-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AOA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Activity On Arrow</a:t>
            </a:r>
            <a:r>
              <a:rPr lang="en-US" dirty="0"/>
              <a:t>).</a:t>
            </a:r>
          </a:p>
          <a:p>
            <a:pPr algn="just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vi-VN" dirty="0"/>
              <a:t>Các hoạt động được thể hiện bằng mũi tên.</a:t>
            </a:r>
            <a:endParaRPr lang="en-US" dirty="0"/>
          </a:p>
          <a:p>
            <a:pPr algn="just">
              <a:spcBef>
                <a:spcPts val="1200"/>
              </a:spcBef>
              <a:spcAft>
                <a:spcPts val="1800"/>
              </a:spcAft>
              <a:buSzPct val="100000"/>
            </a:pPr>
            <a:r>
              <a:rPr lang="vi-VN" dirty="0"/>
              <a:t>Các nút hoặc ô tròn ở điểm bắt đầu và điểm kết thúc của hoạt động.</a:t>
            </a:r>
          </a:p>
          <a:p>
            <a:pPr marL="109537" indent="0" algn="just">
              <a:spcBef>
                <a:spcPts val="1200"/>
              </a:spcBef>
              <a:spcAft>
                <a:spcPts val="1800"/>
              </a:spcAft>
              <a:buSzPct val="100000"/>
              <a:buNone/>
            </a:pPr>
            <a:br>
              <a:rPr lang="vi-VN" sz="2400" dirty="0"/>
            </a:br>
            <a:endParaRPr lang="en-US" sz="1200" dirty="0"/>
          </a:p>
          <a:p>
            <a:pPr algn="just"/>
            <a:endParaRPr lang="en-US" sz="2400" dirty="0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ADM/AOA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4C98BB9-3C19-4BD6-9A5F-7F1B5FE7A47F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057400" y="5410200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algn="r"/>
            <a:r>
              <a:rPr lang="en-US" sz="4900" dirty="0">
                <a:solidFill>
                  <a:schemeClr val="bg1">
                    <a:lumMod val="75000"/>
                  </a:schemeClr>
                </a:solidFill>
              </a:rPr>
              <a:t>ADM - AOA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371600"/>
            <a:ext cx="8686800" cy="4648200"/>
          </a:xfrm>
        </p:spPr>
        <p:txBody>
          <a:bodyPr/>
          <a:lstStyle/>
          <a:p>
            <a:pPr marL="566737" indent="-457200" algn="just">
              <a:spcBef>
                <a:spcPts val="60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vi-VN" sz="2500" dirty="0"/>
              <a:t>Bắt đầu tại nút 1 - vẽ các nút khác và mũi tên giữa nút 1 và các nút khác - đặt tên nút và thời gian ước lượng trên mũi tên</a:t>
            </a:r>
            <a:r>
              <a:rPr lang="en-US" sz="2500" dirty="0"/>
              <a:t>… </a:t>
            </a:r>
            <a:endParaRPr lang="vi-VN" sz="2500" dirty="0"/>
          </a:p>
          <a:p>
            <a:pPr marL="566737" indent="-457200" algn="just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vi-VN" sz="2500" dirty="0"/>
              <a:t>Vẽ từ trái sang phải. Theo...</a:t>
            </a:r>
            <a:r>
              <a:rPr lang="en-US" sz="2500" dirty="0"/>
              <a:t>  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Bursts</a:t>
            </a:r>
            <a:r>
              <a:rPr lang="vi-VN" sz="2200" b="1" dirty="0"/>
              <a:t>:</a:t>
            </a:r>
            <a:r>
              <a:rPr lang="vi-VN" sz="2200" dirty="0"/>
              <a:t> một nút được theo sau bởi 2/nhiều hơn hoạt động.</a:t>
            </a:r>
            <a:endParaRPr lang="en-US" sz="2200" dirty="0"/>
          </a:p>
          <a:p>
            <a:pPr lvl="1" algn="just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Merge</a:t>
            </a:r>
            <a:r>
              <a:rPr lang="en-US" sz="2200" b="1" dirty="0"/>
              <a:t>:</a:t>
            </a:r>
            <a:r>
              <a:rPr lang="en-US" sz="2200" dirty="0"/>
              <a:t> </a:t>
            </a:r>
            <a:r>
              <a:rPr lang="vi-VN" sz="2200" dirty="0"/>
              <a:t>2/nhiều hơn các nút trước một nút.</a:t>
            </a:r>
            <a:endParaRPr lang="en-US" sz="2200" dirty="0"/>
          </a:p>
          <a:p>
            <a:pPr marL="566737" indent="-457200" algn="just"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vi-VN" sz="2500" dirty="0"/>
              <a:t>Vẽ cho đến khi tất cả hoạt động được đưa vào sơ đồ có sự phụ thuộc.</a:t>
            </a:r>
            <a:endParaRPr lang="en-US" sz="2500" dirty="0"/>
          </a:p>
          <a:p>
            <a:pPr marL="566737" indent="-457200" algn="just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+mj-lt"/>
              <a:buAutoNum type="arabicPeriod"/>
            </a:pPr>
            <a:r>
              <a:rPr lang="vi-VN" sz="2500" u="sng" dirty="0"/>
              <a:t>Quy tắc</a:t>
            </a:r>
            <a:r>
              <a:rPr lang="vi-VN" sz="2500" dirty="0"/>
              <a:t>: tất cả các mũi tên hướng về bên phải, và không có mũi tên nên xuyên qua một hoạt động.</a:t>
            </a:r>
            <a:endParaRPr lang="en-US" sz="2500" dirty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511176"/>
            <a:ext cx="8686800" cy="327025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/>
              <a:t>Quy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tạo</a:t>
            </a:r>
            <a:r>
              <a:rPr lang="en-US" sz="4000" dirty="0"/>
              <a:t> ADM/AOA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78120F8-6832-4F3B-ADF8-A6FDA54EFEA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93838"/>
            <a:ext cx="8305800" cy="4525962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tiên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-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Precedence Diagramming Method</a:t>
            </a:r>
            <a:r>
              <a:rPr lang="en-US" dirty="0"/>
              <a:t>).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Các hoạt động được đại diện bởi các hình hộp.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Mũi tên thể hiện mối quan hệ giữa các hoạt động.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Phổ biến hơn ADM/AOA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vi-VN" dirty="0"/>
              <a:t> sử dụng trong phần mềm QLDA (v.d., PMIS, MS Project...). Thể hiện được các loại quan hệ khác nhau của sự phụ thuộc...</a:t>
            </a:r>
            <a:endParaRPr lang="en-US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PDM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ECF90C-27FF-4771-A56A-23DBBE2C7B3C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3058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sơ</a:t>
            </a:r>
            <a:r>
              <a:rPr lang="en-US" sz="3600" dirty="0"/>
              <a:t> </a:t>
            </a:r>
            <a:r>
              <a:rPr lang="en-US" sz="3600" dirty="0" err="1"/>
              <a:t>đồ</a:t>
            </a:r>
            <a:r>
              <a:rPr lang="en-US" sz="3600" dirty="0"/>
              <a:t> </a:t>
            </a:r>
            <a:r>
              <a:rPr lang="en-US" sz="3600" dirty="0" err="1"/>
              <a:t>ưu</a:t>
            </a:r>
            <a:r>
              <a:rPr lang="en-US" sz="3600" dirty="0"/>
              <a:t> </a:t>
            </a:r>
            <a:r>
              <a:rPr lang="en-US" sz="3600" dirty="0" err="1"/>
              <a:t>tiên</a:t>
            </a:r>
            <a:r>
              <a:rPr lang="en-US" sz="3600" dirty="0"/>
              <a:t>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Sunshine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2094BC48-FA5E-46CE-8C4F-D07352F303E3}" type="slidenum">
              <a:rPr lang="en-US" smtClean="0"/>
              <a:pPr>
                <a:buFontTx/>
                <a:buNone/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91440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6" y="990601"/>
            <a:ext cx="9134475" cy="5867401"/>
          </a:xfrm>
          <a:prstGeom prst="rect">
            <a:avLst/>
          </a:prstGeom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990600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rgbClr val="0070C0"/>
                </a:solidFill>
              </a:rPr>
              <a:t>Các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 err="1">
                <a:solidFill>
                  <a:srgbClr val="0070C0"/>
                </a:solidFill>
              </a:rPr>
              <a:t>sự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 err="1">
                <a:solidFill>
                  <a:srgbClr val="0070C0"/>
                </a:solidFill>
              </a:rPr>
              <a:t>phụ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  <a:r>
              <a:rPr lang="en-US" sz="3600" dirty="0" err="1">
                <a:solidFill>
                  <a:srgbClr val="0070C0"/>
                </a:solidFill>
              </a:rPr>
              <a:t>thuộc</a:t>
            </a:r>
            <a:endParaRPr lang="en-US" sz="3600" dirty="0">
              <a:solidFill>
                <a:srgbClr val="0070C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00" y="3733800"/>
            <a:ext cx="160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00" y="4572000"/>
            <a:ext cx="160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0" y="6172200"/>
            <a:ext cx="160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620000" y="5334000"/>
            <a:ext cx="160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270366" y="3416300"/>
            <a:ext cx="415636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/>
          <p:cNvSpPr/>
          <p:nvPr/>
        </p:nvSpPr>
        <p:spPr>
          <a:xfrm>
            <a:off x="3173384" y="4203700"/>
            <a:ext cx="415636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/>
          <p:cNvSpPr/>
          <p:nvPr/>
        </p:nvSpPr>
        <p:spPr>
          <a:xfrm>
            <a:off x="3356264" y="5029200"/>
            <a:ext cx="415636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Oval 11"/>
          <p:cNvSpPr/>
          <p:nvPr/>
        </p:nvSpPr>
        <p:spPr>
          <a:xfrm>
            <a:off x="3280988" y="5842000"/>
            <a:ext cx="415636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A581-379D-4ED7-B5BC-E1CE1865ED13}" type="slidenum">
              <a:rPr lang="en-US" sz="1200"/>
              <a:pPr>
                <a:defRPr/>
              </a:pPr>
              <a:t>3</a:t>
            </a:fld>
            <a:endParaRPr lang="en-US" sz="12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839200" cy="685800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Nhắc</a:t>
            </a:r>
            <a:r>
              <a:rPr lang="en-US" sz="4400" dirty="0"/>
              <a:t> </a:t>
            </a:r>
            <a:r>
              <a:rPr lang="en-US" sz="4400" dirty="0" err="1"/>
              <a:t>lại</a:t>
            </a:r>
            <a:r>
              <a:rPr lang="en-US" sz="4400" dirty="0"/>
              <a:t> </a:t>
            </a:r>
            <a:r>
              <a:rPr lang="en-US" sz="4400" dirty="0" err="1"/>
              <a:t>kiến</a:t>
            </a:r>
            <a:r>
              <a:rPr lang="en-US" sz="4400" dirty="0"/>
              <a:t> </a:t>
            </a:r>
            <a:r>
              <a:rPr lang="en-US" sz="4400" dirty="0" err="1"/>
              <a:t>thức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343025"/>
            <a:ext cx="9067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[4/7]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19400" y="4547287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882" y="4707234"/>
            <a:ext cx="1397319" cy="20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7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305800" cy="48006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vi-VN" b="1" dirty="0"/>
              <a:t>Ước lượng nguồn lực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estimate activity resources</a:t>
            </a:r>
            <a:r>
              <a:rPr lang="vi-VN" dirty="0"/>
              <a:t>): ước lượng số lượng và loại nguồn lực cho từng hoạt 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. </a:t>
            </a:r>
            <a:endParaRPr lang="vi-VN" dirty="0"/>
          </a:p>
          <a:p>
            <a:pPr lvl="1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Nguồn lực</a:t>
            </a:r>
            <a:r>
              <a:rPr lang="vi-VN" sz="2400" dirty="0"/>
              <a:t> (</a:t>
            </a:r>
            <a:r>
              <a:rPr lang="vi-VN" sz="2400" dirty="0">
                <a:solidFill>
                  <a:srgbClr val="0070C0"/>
                </a:solidFill>
              </a:rPr>
              <a:t>resources</a:t>
            </a:r>
            <a:r>
              <a:rPr lang="vi-VN" sz="2400" dirty="0"/>
              <a:t>): con người, thiết bị, và nguyên vật liệu.</a:t>
            </a:r>
            <a:endParaRPr lang="en-US" sz="2400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vi-VN" dirty="0"/>
              <a:t>Vấn đề quan trọng trong ước lượng nguồn lực:</a:t>
            </a:r>
            <a:endParaRPr lang="en-US" dirty="0"/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Những khó khăn nào trong các hoạt động của dự án?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Lịch sử thực hiện các hoạt động tương tự là gì?</a:t>
            </a:r>
          </a:p>
          <a:p>
            <a:pPr lvl="1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Có phải những nguồn lực cần thiết đã có sẵn?</a:t>
            </a:r>
          </a:p>
          <a:p>
            <a:pPr lvl="1"/>
            <a:endParaRPr lang="vi-VN" sz="12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8305800" cy="63976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4. </a:t>
            </a:r>
            <a:r>
              <a:rPr lang="en-US" sz="4400" dirty="0" err="1">
                <a:solidFill>
                  <a:srgbClr val="FF0000"/>
                </a:solidFill>
              </a:rPr>
              <a:t>Ước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lượng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nguồn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lực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288B24-D97E-41B0-8DB0-789651200C0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219200"/>
            <a:ext cx="8458200" cy="2590800"/>
          </a:xfrm>
        </p:spPr>
        <p:txBody>
          <a:bodyPr/>
          <a:lstStyle/>
          <a:p>
            <a:pPr lvl="1"/>
            <a:endParaRPr lang="vi-VN" sz="1200" dirty="0"/>
          </a:p>
          <a:p>
            <a:pPr marL="365125" lvl="1" indent="-255588" algn="just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sz="2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Phân</a:t>
            </a: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rã</a:t>
            </a: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nguồn</a:t>
            </a:r>
            <a:r>
              <a:rPr lang="en-US" sz="2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lực</a:t>
            </a:r>
            <a:r>
              <a:rPr lang="en-US" sz="2700" dirty="0"/>
              <a:t> (</a:t>
            </a:r>
            <a:r>
              <a:rPr lang="en-US" sz="2700" dirty="0">
                <a:solidFill>
                  <a:srgbClr val="0070C0"/>
                </a:solidFill>
              </a:rPr>
              <a:t>resource breakdown structure</a:t>
            </a:r>
            <a:r>
              <a:rPr lang="en-US" sz="2700" dirty="0"/>
              <a:t>):</a:t>
            </a:r>
            <a:r>
              <a:rPr lang="en-US" sz="2700" b="1" dirty="0"/>
              <a:t> </a:t>
            </a:r>
            <a:r>
              <a:rPr lang="en-US" sz="2700" dirty="0" err="1"/>
              <a:t>cấu</a:t>
            </a:r>
            <a:r>
              <a:rPr lang="en-US" sz="2700" dirty="0"/>
              <a:t> </a:t>
            </a:r>
            <a:r>
              <a:rPr lang="en-US" sz="2700" dirty="0" err="1"/>
              <a:t>trúc</a:t>
            </a:r>
            <a:r>
              <a:rPr lang="en-US" sz="2700" dirty="0"/>
              <a:t> </a:t>
            </a:r>
            <a:r>
              <a:rPr lang="en-US" sz="2700" dirty="0" err="1"/>
              <a:t>phân</a:t>
            </a:r>
            <a:r>
              <a:rPr lang="en-US" sz="2700" dirty="0"/>
              <a:t> </a:t>
            </a:r>
            <a:r>
              <a:rPr lang="en-US" sz="2700" dirty="0" err="1"/>
              <a:t>cấp</a:t>
            </a:r>
            <a:r>
              <a:rPr lang="en-US" sz="2700" dirty="0"/>
              <a:t> </a:t>
            </a:r>
            <a:r>
              <a:rPr lang="en-US" sz="2700" dirty="0" err="1"/>
              <a:t>để</a:t>
            </a:r>
            <a:r>
              <a:rPr lang="en-US" sz="2700" dirty="0"/>
              <a:t> </a:t>
            </a:r>
            <a:r>
              <a:rPr lang="en-US" sz="2700" dirty="0" err="1"/>
              <a:t>xác</a:t>
            </a:r>
            <a:r>
              <a:rPr lang="en-US" sz="2700" dirty="0"/>
              <a:t> </a:t>
            </a:r>
            <a:r>
              <a:rPr lang="en-US" sz="2700" dirty="0" err="1"/>
              <a:t>định</a:t>
            </a:r>
            <a:r>
              <a:rPr lang="en-US" sz="2700" dirty="0"/>
              <a:t> </a:t>
            </a:r>
            <a:r>
              <a:rPr lang="en-US" sz="2700" dirty="0" err="1"/>
              <a:t>các</a:t>
            </a:r>
            <a:r>
              <a:rPr lang="en-US" sz="2700" dirty="0"/>
              <a:t> </a:t>
            </a:r>
            <a:r>
              <a:rPr lang="en-US" sz="2700" dirty="0" err="1"/>
              <a:t>nguồn</a:t>
            </a:r>
            <a:r>
              <a:rPr lang="en-US" sz="2700" dirty="0"/>
              <a:t> </a:t>
            </a:r>
            <a:r>
              <a:rPr lang="en-US" sz="2700" dirty="0" err="1"/>
              <a:t>lực</a:t>
            </a:r>
            <a:r>
              <a:rPr lang="en-US" sz="2700" dirty="0"/>
              <a:t> </a:t>
            </a:r>
            <a:r>
              <a:rPr lang="en-US" sz="2700" dirty="0" err="1"/>
              <a:t>dự</a:t>
            </a:r>
            <a:r>
              <a:rPr lang="en-US" sz="2700" dirty="0"/>
              <a:t> </a:t>
            </a:r>
            <a:r>
              <a:rPr lang="en-US" sz="2700" dirty="0" err="1"/>
              <a:t>án</a:t>
            </a:r>
            <a:r>
              <a:rPr lang="en-US" sz="2700" dirty="0"/>
              <a:t> </a:t>
            </a:r>
            <a:r>
              <a:rPr lang="en-US" sz="2700" dirty="0" err="1"/>
              <a:t>theo</a:t>
            </a:r>
            <a:r>
              <a:rPr lang="en-US" sz="2700" dirty="0"/>
              <a:t> </a:t>
            </a:r>
            <a:r>
              <a:rPr lang="en-US" sz="2700" dirty="0" err="1"/>
              <a:t>thể</a:t>
            </a:r>
            <a:r>
              <a:rPr lang="en-US" sz="2700" dirty="0"/>
              <a:t> </a:t>
            </a:r>
            <a:r>
              <a:rPr lang="en-US" sz="2700" dirty="0" err="1"/>
              <a:t>loại</a:t>
            </a:r>
            <a:r>
              <a:rPr lang="en-US" sz="2700" dirty="0"/>
              <a:t> và </a:t>
            </a:r>
            <a:r>
              <a:rPr lang="en-US" sz="2700" dirty="0" err="1"/>
              <a:t>loại</a:t>
            </a:r>
            <a:r>
              <a:rPr lang="en-US" sz="2700" dirty="0"/>
              <a:t>.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50838"/>
            <a:ext cx="8305800" cy="639762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/>
              <a:t>Phân</a:t>
            </a:r>
            <a:r>
              <a:rPr lang="en-US" sz="4000" dirty="0"/>
              <a:t> </a:t>
            </a:r>
            <a:r>
              <a:rPr lang="en-US" sz="4000" dirty="0" err="1"/>
              <a:t>rã</a:t>
            </a:r>
            <a:r>
              <a:rPr lang="en-US" sz="4000" dirty="0"/>
              <a:t> </a:t>
            </a:r>
            <a:r>
              <a:rPr lang="en-US" sz="4000" dirty="0" err="1"/>
              <a:t>nguồn</a:t>
            </a:r>
            <a:r>
              <a:rPr lang="en-US" sz="4000" dirty="0"/>
              <a:t> </a:t>
            </a:r>
            <a:r>
              <a:rPr lang="en-US" sz="4000" dirty="0" err="1"/>
              <a:t>lực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A288B24-D97E-41B0-8DB0-789651200C0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1" y="2971800"/>
            <a:ext cx="4600283" cy="360693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209800" y="4343400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75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r>
              <a:rPr lang="en-US" sz="4900" dirty="0">
                <a:solidFill>
                  <a:schemeClr val="bg1">
                    <a:lumMod val="75000"/>
                  </a:schemeClr>
                </a:solidFill>
              </a:rPr>
              <a:t>RBS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758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[5/7]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95600" y="4800601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855721"/>
            <a:ext cx="1219200" cy="20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5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1"/>
            <a:ext cx="8305800" cy="3876675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b="1" dirty="0" err="1"/>
              <a:t>Ước</a:t>
            </a:r>
            <a:r>
              <a:rPr lang="en-US" b="1" dirty="0"/>
              <a:t> </a:t>
            </a:r>
            <a:r>
              <a:rPr lang="en-US" b="1" dirty="0" err="1"/>
              <a:t>lượng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estimate activity durations</a:t>
            </a:r>
            <a:r>
              <a:rPr lang="en-US" dirty="0"/>
              <a:t>): </a:t>
            </a:r>
            <a:r>
              <a:rPr lang="vi-VN" dirty="0"/>
              <a:t> lượng thời gian làm việc thực tế trên một hoạt động </a:t>
            </a:r>
            <a:r>
              <a:rPr lang="vi-VN" i="1" dirty="0"/>
              <a:t>cộng</a:t>
            </a:r>
            <a:r>
              <a:rPr lang="vi-VN" dirty="0"/>
              <a:t> với thời gian đã trôi qua.</a:t>
            </a:r>
            <a:endParaRPr lang="en-US" dirty="0"/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Nỗ lực</a:t>
            </a:r>
            <a:r>
              <a:rPr lang="vi-VN" dirty="0"/>
              <a:t> (</a:t>
            </a:r>
            <a:r>
              <a:rPr lang="en-US" dirty="0">
                <a:solidFill>
                  <a:srgbClr val="0070C0"/>
                </a:solidFill>
              </a:rPr>
              <a:t>effort</a:t>
            </a:r>
            <a:r>
              <a:rPr lang="vi-VN" dirty="0"/>
              <a:t>): số ngày hoặc giờ công làm việc cần thiết để hoàn thành một tác vụ.</a:t>
            </a:r>
          </a:p>
          <a:p>
            <a:pPr lvl="1" algn="jus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Nỗ lực không bằng khoảng thời gian bình thường.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Những người đang làm việc giúp tạo ra ước lượng thời gian, và cần có chuyên gia nên xem xét lại.</a:t>
            </a:r>
            <a:endParaRPr lang="en-US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8839200" cy="10668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5. </a:t>
            </a:r>
            <a:r>
              <a:rPr lang="en-US" sz="4400" dirty="0" err="1">
                <a:solidFill>
                  <a:srgbClr val="FF0000"/>
                </a:solidFill>
              </a:rPr>
              <a:t>Ước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lượng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thời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gian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F7902D-2E9A-4368-BC8F-780B390E78C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81138"/>
            <a:ext cx="8458200" cy="3700462"/>
          </a:xfrm>
        </p:spPr>
        <p:txBody>
          <a:bodyPr/>
          <a:lstStyle/>
          <a:p>
            <a:pPr algn="just"/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Ước lượng ba điểm</a:t>
            </a:r>
            <a:r>
              <a:rPr lang="vi-VN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three-point estimate</a:t>
            </a:r>
            <a:r>
              <a:rPr lang="en-US" dirty="0"/>
              <a:t>)</a:t>
            </a:r>
            <a:r>
              <a:rPr lang="vi-VN" dirty="0"/>
              <a:t> hữu ích để ước lượng thời gian, thay vì tính các hoạt động rời rạc (v.d., 2 ngày, 8 tuần...)</a:t>
            </a:r>
            <a:r>
              <a:rPr lang="en-US" dirty="0"/>
              <a:t>.</a:t>
            </a:r>
            <a:endParaRPr lang="vi-VN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Trung bình: “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lạc quan</a:t>
            </a:r>
            <a:r>
              <a:rPr lang="vi-VN" sz="2400" dirty="0"/>
              <a:t>”, “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 khả năng nhất</a:t>
            </a:r>
            <a:r>
              <a:rPr lang="vi-VN" sz="2400" dirty="0"/>
              <a:t>”, và “</a:t>
            </a: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 quan</a:t>
            </a:r>
            <a:r>
              <a:rPr lang="vi-VN" sz="2400" dirty="0"/>
              <a:t>”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V.d., 3t lạc quan, 4t có khả năng nhất, và 5t bi quan</a:t>
            </a:r>
            <a:r>
              <a:rPr lang="en-US" sz="2400" dirty="0"/>
              <a:t>…</a:t>
            </a:r>
            <a:endParaRPr lang="en-US" sz="2700" dirty="0"/>
          </a:p>
          <a:p>
            <a:pPr algn="just">
              <a:spcBef>
                <a:spcPts val="1800"/>
              </a:spcBef>
            </a:pP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3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PERT và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Monte Carlo.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Ước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lượng</a:t>
            </a:r>
            <a:r>
              <a:rPr lang="en-US" sz="4400" dirty="0">
                <a:solidFill>
                  <a:srgbClr val="0070C0"/>
                </a:solidFill>
              </a:rPr>
              <a:t> 3 </a:t>
            </a:r>
            <a:r>
              <a:rPr lang="en-US" sz="4400" dirty="0" err="1">
                <a:solidFill>
                  <a:srgbClr val="0070C0"/>
                </a:solidFill>
              </a:rPr>
              <a:t>điểm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D458F38-7F74-4F04-A54C-61AF37FECED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4895689"/>
            <a:ext cx="3143250" cy="19623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[6/7]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95600" y="5066272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1" y="5257801"/>
            <a:ext cx="1552332" cy="16001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5484668"/>
            <a:ext cx="1066800" cy="12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7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447801"/>
            <a:ext cx="8305800" cy="4791075"/>
          </a:xfrm>
        </p:spPr>
        <p:txBody>
          <a:bodyPr/>
          <a:lstStyle/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b="1" dirty="0"/>
              <a:t>Phát triển lịch biểu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develop schedule</a:t>
            </a:r>
            <a:r>
              <a:rPr lang="vi-VN" dirty="0"/>
              <a:t>): sử dụng các đầu ra của các quy trình quản lý thời gian để xác định thời điểm bắt đầu và kết thúc của dự án.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Mục tiêu tạo ra lịch biểu thực tế của dự án, làm cơ sở để giám sát tiến độ với các tiêu chí thời gian.</a:t>
            </a:r>
          </a:p>
          <a:p>
            <a:pPr algn="just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vi-VN" dirty="0"/>
              <a:t>Các công cụ và kỹ thuật: </a:t>
            </a:r>
          </a:p>
          <a:p>
            <a:pPr lvl="1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Biểu đồ Gantt</a:t>
            </a:r>
          </a:p>
          <a:p>
            <a:pPr lvl="1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Đường tới hạn</a:t>
            </a:r>
          </a:p>
          <a:p>
            <a:pPr lvl="1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Chuỗi tới hạn</a:t>
            </a:r>
          </a:p>
          <a:p>
            <a:pPr lvl="1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dirty="0"/>
              <a:t>PERT.</a:t>
            </a:r>
            <a:endParaRPr lang="en-US" sz="2400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610600" cy="10668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6. Phát triển </a:t>
            </a:r>
            <a:r>
              <a:rPr lang="en-US" sz="4400" dirty="0" err="1">
                <a:solidFill>
                  <a:srgbClr val="FF0000"/>
                </a:solidFill>
              </a:rPr>
              <a:t>lịch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biểu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EF0914C-B560-4916-A481-53F2E5D7B73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026" name="Picture 2" descr="http://www.cpmscheduling.com/wp-content/uploads/2015/07/critical-path-identification-310x16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3200400" cy="17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382000" cy="3886200"/>
          </a:xfrm>
        </p:spPr>
        <p:txBody>
          <a:bodyPr/>
          <a:lstStyle/>
          <a:p>
            <a:pPr algn="just">
              <a:spcAft>
                <a:spcPts val="2400"/>
              </a:spcAft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Sơ đồ Gantt: </a:t>
            </a:r>
            <a:r>
              <a:rPr lang="vi-VN" dirty="0"/>
              <a:t>định dạng chuẩn để hiển thị thông tin lịch biểu - liệt kê các hoạt động với ngày bắt đầu và ngày kết thúc tương ứng.</a:t>
            </a:r>
          </a:p>
          <a:p>
            <a:pPr algn="just">
              <a:spcAft>
                <a:spcPts val="2400"/>
              </a:spcAft>
            </a:pPr>
            <a:r>
              <a:rPr lang="vi-VN" dirty="0"/>
              <a:t>Ví dụ...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Sơ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đồ</a:t>
            </a:r>
            <a:r>
              <a:rPr lang="en-US" sz="4400" dirty="0">
                <a:solidFill>
                  <a:srgbClr val="0070C0"/>
                </a:solidFill>
              </a:rPr>
              <a:t> Gantt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DE96D3-A52F-45D5-B2AF-E5E47A603FE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124200"/>
            <a:ext cx="6553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10000" y="1981200"/>
            <a:ext cx="6629400" cy="3276600"/>
          </a:xfrm>
        </p:spPr>
        <p:txBody>
          <a:bodyPr/>
          <a:lstStyle/>
          <a:p>
            <a:pPr marL="392113" lvl="1" indent="0" algn="just">
              <a:spcBef>
                <a:spcPts val="1800"/>
              </a:spcBef>
              <a:spcAft>
                <a:spcPts val="1800"/>
              </a:spcAft>
              <a:buSzPct val="200000"/>
              <a:buNone/>
            </a:pPr>
            <a:r>
              <a:rPr lang="en-US" sz="2400" dirty="0">
                <a:sym typeface="Wingdings" panose="05000000000000000000" pitchFamily="2" charset="2"/>
              </a:rPr>
              <a:t></a:t>
            </a:r>
            <a:r>
              <a:rPr lang="en-US" sz="2400" dirty="0"/>
              <a:t>  </a:t>
            </a:r>
            <a:r>
              <a:rPr lang="en-US" sz="2400" u="sng" dirty="0"/>
              <a:t>Kim </a:t>
            </a:r>
            <a:r>
              <a:rPr lang="en-US" sz="2400" u="sng" dirty="0" err="1"/>
              <a:t>cương</a:t>
            </a:r>
            <a:r>
              <a:rPr lang="en-US" sz="2400" dirty="0"/>
              <a:t> - </a:t>
            </a:r>
            <a:r>
              <a:rPr lang="en-US" sz="2400" dirty="0" err="1"/>
              <a:t>cột</a:t>
            </a:r>
            <a:r>
              <a:rPr lang="en-US" sz="2400" dirty="0"/>
              <a:t> </a:t>
            </a:r>
            <a:r>
              <a:rPr lang="en-US" sz="2400" dirty="0" err="1"/>
              <a:t>mốc</a:t>
            </a:r>
            <a:endParaRPr lang="en-US" sz="2400" dirty="0"/>
          </a:p>
          <a:p>
            <a:pPr marL="392113" lvl="1" indent="0" algn="just">
              <a:spcBef>
                <a:spcPts val="1800"/>
              </a:spcBef>
              <a:spcAft>
                <a:spcPts val="1800"/>
              </a:spcAft>
              <a:buSzPct val="200000"/>
              <a:buNone/>
            </a:pPr>
            <a:r>
              <a:rPr lang="en-US" sz="2400" dirty="0">
                <a:sym typeface="Wingdings" panose="05000000000000000000" pitchFamily="2" charset="2"/>
              </a:rPr>
              <a:t></a:t>
            </a:r>
            <a:r>
              <a:rPr lang="en-US" sz="2400" dirty="0"/>
              <a:t>  </a:t>
            </a:r>
            <a:r>
              <a:rPr lang="en-US" sz="2400" u="sng" dirty="0"/>
              <a:t>Thanh </a:t>
            </a:r>
            <a:r>
              <a:rPr lang="en-US" sz="2400" u="sng" dirty="0" err="1"/>
              <a:t>dày</a:t>
            </a:r>
            <a:r>
              <a:rPr lang="en-US" sz="2400" dirty="0"/>
              <a:t>- </a:t>
            </a:r>
            <a:r>
              <a:rPr lang="en-US" sz="2400" dirty="0" err="1"/>
              <a:t>tóm</a:t>
            </a:r>
            <a:r>
              <a:rPr lang="en-US" sz="2400" dirty="0"/>
              <a:t> </a:t>
            </a:r>
            <a:r>
              <a:rPr lang="en-US" sz="2400" dirty="0" err="1"/>
              <a:t>tắt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 marL="392113" lvl="1" indent="0" algn="just">
              <a:spcBef>
                <a:spcPts val="1800"/>
              </a:spcBef>
              <a:spcAft>
                <a:spcPts val="1800"/>
              </a:spcAft>
              <a:buSzPct val="200000"/>
              <a:buNone/>
            </a:pPr>
            <a:r>
              <a:rPr lang="en-US" sz="2400" dirty="0">
                <a:sym typeface="Wingdings" panose="05000000000000000000" pitchFamily="2" charset="2"/>
              </a:rPr>
              <a:t></a:t>
            </a:r>
            <a:r>
              <a:rPr lang="en-US" sz="2400" dirty="0"/>
              <a:t>  </a:t>
            </a:r>
            <a:r>
              <a:rPr lang="en-US" sz="2400" u="sng" dirty="0"/>
              <a:t>Thanh </a:t>
            </a:r>
            <a:r>
              <a:rPr lang="en-US" sz="2400" u="sng" dirty="0" err="1"/>
              <a:t>mỏng</a:t>
            </a:r>
            <a:r>
              <a:rPr lang="en-US" sz="2400" dirty="0"/>
              <a:t> - </a:t>
            </a:r>
            <a:r>
              <a:rPr lang="en-US" sz="2400" dirty="0" err="1"/>
              <a:t>khoảng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 marL="392113" lvl="1" indent="0" algn="just">
              <a:spcBef>
                <a:spcPts val="1800"/>
              </a:spcBef>
              <a:spcAft>
                <a:spcPts val="1800"/>
              </a:spcAft>
              <a:buSzPct val="200000"/>
              <a:buNone/>
            </a:pPr>
            <a:r>
              <a:rPr lang="en-US" sz="2400" dirty="0">
                <a:sym typeface="Wingdings" panose="05000000000000000000" pitchFamily="2" charset="2"/>
              </a:rPr>
              <a:t></a:t>
            </a:r>
            <a:r>
              <a:rPr lang="en-US" sz="2400" dirty="0"/>
              <a:t>  </a:t>
            </a:r>
            <a:r>
              <a:rPr lang="en-US" sz="2400" u="sng" dirty="0" err="1"/>
              <a:t>Mũi</a:t>
            </a:r>
            <a:r>
              <a:rPr lang="en-US" sz="2400" u="sng" dirty="0"/>
              <a:t> </a:t>
            </a:r>
            <a:r>
              <a:rPr lang="en-US" sz="2400" u="sng" dirty="0" err="1"/>
              <a:t>tên</a:t>
            </a:r>
            <a:r>
              <a:rPr lang="en-US" sz="2400" dirty="0"/>
              <a:t> -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phụ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giữa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tác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2296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ký</a:t>
            </a:r>
            <a:r>
              <a:rPr lang="en-US" sz="4000" dirty="0"/>
              <a:t> </a:t>
            </a:r>
            <a:r>
              <a:rPr lang="en-US" sz="4000" dirty="0" err="1"/>
              <a:t>hiệu</a:t>
            </a:r>
            <a:r>
              <a:rPr lang="en-US" sz="4000" dirty="0"/>
              <a:t> Gantt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DE96D3-A52F-45D5-B2AF-E5E47A603FE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57401"/>
            <a:ext cx="685800" cy="3630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58" y="2895600"/>
            <a:ext cx="1420343" cy="3095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733800"/>
            <a:ext cx="2362200" cy="269966"/>
          </a:xfrm>
          <a:prstGeom prst="rect">
            <a:avLst/>
          </a:prstGeom>
          <a:effectLst>
            <a:outerShdw blurRad="50800" dist="50800" dir="5400000" sx="2000" sy="2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267200"/>
            <a:ext cx="533400" cy="662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D9AFE5-3FB2-44CE-BFEC-E7294CA0FD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1524000" y="1295400"/>
            <a:ext cx="9159240" cy="42428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A581-379D-4ED7-B5BC-E1CE1865ED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077200" cy="68580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Khung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 quản lý 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dự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án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23360" y="2719777"/>
            <a:ext cx="1005840" cy="6096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6096001" y="6019800"/>
            <a:ext cx="3007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dirty="0"/>
              <a:t>Nguồn: </a:t>
            </a:r>
            <a:r>
              <a:rPr lang="vi-VN" sz="2000"/>
              <a:t>Schwalbe (20</a:t>
            </a:r>
            <a:r>
              <a:rPr lang="en-US" sz="2000"/>
              <a:t>19</a:t>
            </a:r>
            <a:r>
              <a:rPr lang="vi-VN" sz="2000"/>
              <a:t>)</a:t>
            </a:r>
            <a:endParaRPr lang="vi-VN" sz="2000" dirty="0"/>
          </a:p>
        </p:txBody>
      </p:sp>
    </p:spTree>
    <p:extLst>
      <p:ext uri="{BB962C8B-B14F-4D97-AF65-F5344CB8AC3E}">
        <p14:creationId xmlns:p14="http://schemas.microsoft.com/office/powerpoint/2010/main" val="132522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5344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triển </a:t>
            </a:r>
            <a:r>
              <a:rPr lang="en-US" sz="3600" dirty="0" err="1"/>
              <a:t>khai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mềm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B9A2A0F0-42CA-4FF4-8D02-0516D9A5FAB1}" type="slidenum">
              <a:rPr lang="en-US" smtClean="0"/>
              <a:pPr>
                <a:buFontTx/>
                <a:buNone/>
                <a:defRPr/>
              </a:pPr>
              <a:t>40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8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05400" y="1447801"/>
            <a:ext cx="457200" cy="2409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ounded Rectangle 6"/>
          <p:cNvSpPr/>
          <p:nvPr/>
        </p:nvSpPr>
        <p:spPr>
          <a:xfrm>
            <a:off x="7162800" y="4724401"/>
            <a:ext cx="838200" cy="2409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ounded Rectangle 7"/>
          <p:cNvSpPr/>
          <p:nvPr/>
        </p:nvSpPr>
        <p:spPr>
          <a:xfrm>
            <a:off x="5406934" y="4091500"/>
            <a:ext cx="1508760" cy="2519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ounded Rectangle 8"/>
          <p:cNvSpPr/>
          <p:nvPr/>
        </p:nvSpPr>
        <p:spPr>
          <a:xfrm>
            <a:off x="6705600" y="2286000"/>
            <a:ext cx="533400" cy="533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5029200" y="1752600"/>
            <a:ext cx="51054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err="1"/>
              <a:t>Nên</a:t>
            </a:r>
            <a:r>
              <a:rPr lang="en-US" dirty="0"/>
              <a:t>…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dirty="0"/>
              <a:t>pecific –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dirty="0"/>
              <a:t>easurable –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ssignable –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dirty="0"/>
              <a:t>ealistic – </a:t>
            </a:r>
            <a:r>
              <a:rPr lang="en-US" dirty="0" err="1"/>
              <a:t>Thực</a:t>
            </a:r>
            <a:r>
              <a:rPr lang="en-US" dirty="0"/>
              <a:t> tế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ime-framed –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.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SMART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249AFF9-8771-4AA9-8D36-4C4D22991DE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76" y="1828800"/>
            <a:ext cx="2733524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6" y="1066801"/>
            <a:ext cx="9210675" cy="5934075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mẫu</a:t>
            </a:r>
            <a:r>
              <a:rPr lang="en-US" sz="3600" dirty="0"/>
              <a:t> </a:t>
            </a:r>
            <a:r>
              <a:rPr lang="en-US" sz="3600" dirty="0" err="1"/>
              <a:t>biểu</a:t>
            </a:r>
            <a:r>
              <a:rPr lang="en-US" sz="3600" dirty="0"/>
              <a:t> </a:t>
            </a:r>
            <a:r>
              <a:rPr lang="en-US" sz="3600" dirty="0" err="1"/>
              <a:t>theo</a:t>
            </a:r>
            <a:r>
              <a:rPr lang="en-US" sz="3600" dirty="0"/>
              <a:t> </a:t>
            </a:r>
            <a:r>
              <a:rPr lang="en-US" sz="3600" dirty="0" err="1"/>
              <a:t>dõi</a:t>
            </a:r>
            <a:r>
              <a:rPr lang="en-US" sz="3600" dirty="0"/>
              <a:t>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việc</a:t>
            </a:r>
            <a:endParaRPr lang="en-US" sz="4400" dirty="0"/>
          </a:p>
        </p:txBody>
      </p:sp>
      <p:sp>
        <p:nvSpPr>
          <p:cNvPr id="5" name="Oval 4"/>
          <p:cNvSpPr/>
          <p:nvPr/>
        </p:nvSpPr>
        <p:spPr>
          <a:xfrm>
            <a:off x="4191000" y="914400"/>
            <a:ext cx="18288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/>
          <p:cNvSpPr/>
          <p:nvPr/>
        </p:nvSpPr>
        <p:spPr>
          <a:xfrm>
            <a:off x="3048000" y="6248400"/>
            <a:ext cx="18288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57326"/>
            <a:ext cx="8458200" cy="4333875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Đường tới hạn </a:t>
            </a:r>
            <a:r>
              <a:rPr lang="vi-VN" dirty="0"/>
              <a:t>- </a:t>
            </a:r>
            <a:r>
              <a:rPr lang="vi-VN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CPM</a:t>
            </a:r>
            <a:r>
              <a:rPr lang="vi-VN" dirty="0">
                <a:solidFill>
                  <a:srgbClr val="0070C0"/>
                </a:solidFill>
              </a:rPr>
              <a:t>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Critical Path Method</a:t>
            </a:r>
            <a:r>
              <a:rPr lang="vi-VN" dirty="0"/>
              <a:t>): kỹ thuật sơ đồ mạng để tiên đoán tổng thời gian.</a:t>
            </a:r>
            <a:endParaRPr lang="en-US" dirty="0"/>
          </a:p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vi-VN" dirty="0"/>
              <a:t>CPM: một loạt các hoạt động để xác định </a:t>
            </a:r>
            <a:r>
              <a:rPr lang="vi-VN" i="1" u="sng" dirty="0"/>
              <a:t>thời gian ngắn nhất</a:t>
            </a:r>
            <a:r>
              <a:rPr lang="vi-VN" dirty="0"/>
              <a:t> mà dự án có thể hoàn thành.</a:t>
            </a:r>
          </a:p>
          <a:p>
            <a:pPr algn="just"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vi-VN" dirty="0"/>
              <a:t>CPM: </a:t>
            </a:r>
            <a:r>
              <a:rPr lang="vi-VN" i="1" u="sng" dirty="0"/>
              <a:t>đường dài nhất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/>
              <a:t>thông qua sơ đồ mạng và có ít các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slack </a:t>
            </a:r>
            <a:r>
              <a:rPr lang="vi-VN" dirty="0"/>
              <a:t>hoặc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r>
              <a:rPr lang="vi-VN" dirty="0"/>
              <a:t> nhất.</a:t>
            </a:r>
            <a:endParaRPr lang="en-US" dirty="0"/>
          </a:p>
          <a:p>
            <a:pPr lvl="1" algn="just">
              <a:spcBef>
                <a:spcPts val="60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Slack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/>
              <a:t>hoặc</a:t>
            </a:r>
            <a:r>
              <a:rPr lang="en-US" sz="2400" b="1" dirty="0"/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float: </a:t>
            </a:r>
            <a:r>
              <a:rPr lang="vi-VN" sz="2400" dirty="0"/>
              <a:t>thời gian 1 hoạt động có thể tr</a:t>
            </a:r>
            <a:r>
              <a:rPr lang="en-US" sz="2400" dirty="0"/>
              <a:t>ễ</a:t>
            </a:r>
            <a:r>
              <a:rPr lang="vi-VN" sz="2400" dirty="0"/>
              <a:t> mà không làm tr</a:t>
            </a:r>
            <a:r>
              <a:rPr lang="en-US" sz="2400" dirty="0"/>
              <a:t>ễ</a:t>
            </a:r>
            <a:r>
              <a:rPr lang="vi-VN" sz="2400" dirty="0"/>
              <a:t> bất kỳ hoạt động nào, hoặc ngày kết thúc.</a:t>
            </a:r>
            <a:endParaRPr lang="en-US" sz="2400" dirty="0"/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305800" cy="715962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CPM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A1AB2D-5DFB-4950-AF7C-9D232B8F519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8382000" cy="4525962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Phát triển một sơ đồ mạng tốt.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Thêm ước lượng thời gian cho tất cả các hoạt động trên mỗi đường qua sơ đồ mạng.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Đường dài nhất là CPM.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Nếu một hoặc hơn các hoạt động trên CPM có thời gian lâu hơn kế hoạch tiến độ dự án sẽ bị trể, </a:t>
            </a:r>
            <a:r>
              <a:rPr lang="vi-VN" i="1" dirty="0"/>
              <a:t>trừ khi</a:t>
            </a:r>
            <a:r>
              <a:rPr lang="vi-VN" dirty="0"/>
              <a:t> giám đốc dự án có hành động khắc phục.</a:t>
            </a:r>
          </a:p>
          <a:p>
            <a:pPr algn="just"/>
            <a:endParaRPr lang="en-US" dirty="0"/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Cách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r>
              <a:rPr lang="en-US" sz="4000" dirty="0"/>
              <a:t> CPM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82DCDDA-7202-4BF8-8035-48F69F05CA0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1143001"/>
            <a:ext cx="9153525" cy="5762625"/>
          </a:xfrm>
          <a:prstGeom prst="rect">
            <a:avLst/>
          </a:prstGeom>
        </p:spPr>
      </p:pic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8763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tìm</a:t>
            </a:r>
            <a:r>
              <a:rPr lang="en-US" sz="3600" dirty="0"/>
              <a:t> CPM </a:t>
            </a:r>
            <a:r>
              <a:rPr lang="en-US" sz="3600" dirty="0" err="1"/>
              <a:t>của</a:t>
            </a:r>
            <a:r>
              <a:rPr lang="en-US" sz="3600" dirty="0"/>
              <a:t> </a:t>
            </a:r>
            <a:r>
              <a:rPr lang="en-US" sz="3600" dirty="0" err="1"/>
              <a:t>dự</a:t>
            </a:r>
            <a:r>
              <a:rPr lang="en-US" sz="3600" dirty="0"/>
              <a:t> </a:t>
            </a:r>
            <a:r>
              <a:rPr lang="en-US" sz="3600" dirty="0" err="1"/>
              <a:t>án</a:t>
            </a:r>
            <a:r>
              <a:rPr lang="en-US" sz="3600" dirty="0"/>
              <a:t> Sunshine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4585063"/>
            <a:ext cx="5838825" cy="13906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05000" y="5219700"/>
            <a:ext cx="541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95600" y="3124200"/>
            <a:ext cx="2057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953000" y="2209800"/>
            <a:ext cx="1905000" cy="9144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58000" y="2209800"/>
            <a:ext cx="914400" cy="990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72400" y="3200400"/>
            <a:ext cx="1828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1" y="6019801"/>
            <a:ext cx="7572375" cy="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066800"/>
            <a:ext cx="8382000" cy="5029200"/>
          </a:xfrm>
        </p:spPr>
        <p:txBody>
          <a:bodyPr/>
          <a:lstStyle/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Slack</a:t>
            </a:r>
            <a:r>
              <a:rPr lang="vi-V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 do </a:t>
            </a:r>
            <a:r>
              <a:rPr lang="en-US" dirty="0" err="1"/>
              <a:t>hoặc</a:t>
            </a:r>
            <a:r>
              <a:rPr lang="en-US" b="1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r>
              <a:rPr lang="en-US" dirty="0"/>
              <a:t>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tự do</a:t>
            </a:r>
            <a:r>
              <a:rPr lang="vi-VN" dirty="0"/>
              <a:t>: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dirty="0"/>
              <a:t>thời gian để hoạt động có thể trể mà không làm trể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bắt đầu sớm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ES</a:t>
            </a:r>
            <a:r>
              <a:rPr lang="vi-VN" dirty="0"/>
              <a:t>) của bất kỳ hoạt động nào...</a:t>
            </a:r>
            <a:endParaRPr lang="en-US" b="1" dirty="0"/>
          </a:p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Slack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r>
              <a:rPr lang="en-US" dirty="0"/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tổng</a:t>
            </a:r>
            <a:r>
              <a:rPr lang="en-US" dirty="0"/>
              <a:t>: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trể</a:t>
            </a:r>
            <a:r>
              <a:rPr lang="en-US" b="1" dirty="0"/>
              <a:t> </a:t>
            </a:r>
            <a:r>
              <a:rPr lang="vi-VN" dirty="0"/>
              <a:t>từ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bắt đầu sớm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ES</a:t>
            </a:r>
            <a:r>
              <a:rPr lang="vi-VN" dirty="0"/>
              <a:t>) mà không làm trể ngày kết thúc theo kế hoạch...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vi-VN" dirty="0"/>
              <a:t>Chuyển hướng về phía trước để xác định ngày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bắt đầu sớm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ES</a:t>
            </a:r>
            <a:r>
              <a:rPr lang="vi-VN" dirty="0"/>
              <a:t>) và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 thúc sớm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EF</a:t>
            </a:r>
            <a:r>
              <a:rPr lang="vi-VN" dirty="0"/>
              <a:t>)...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buSzPct val="100000"/>
            </a:pPr>
            <a:r>
              <a:rPr lang="vi-VN" dirty="0"/>
              <a:t>Chuyển hướng về phía sau để xác định điểm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bắt đầu trể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LS</a:t>
            </a:r>
            <a:r>
              <a:rPr lang="vi-VN" dirty="0"/>
              <a:t>) và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kết thúc trể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LF</a:t>
            </a:r>
            <a:r>
              <a:rPr lang="vi-VN" dirty="0"/>
              <a:t>)...</a:t>
            </a:r>
          </a:p>
          <a:p>
            <a:pPr algn="just"/>
            <a:endParaRPr lang="en-US" dirty="0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86868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Tạo</a:t>
            </a:r>
            <a:r>
              <a:rPr lang="en-US" sz="4000" dirty="0"/>
              <a:t> </a:t>
            </a:r>
            <a:r>
              <a:rPr lang="en-US" sz="4000" dirty="0" err="1"/>
              <a:t>lịch</a:t>
            </a:r>
            <a:r>
              <a:rPr lang="en-US" sz="4000" dirty="0"/>
              <a:t> </a:t>
            </a:r>
            <a:r>
              <a:rPr lang="en-US" sz="4000" dirty="0" err="1"/>
              <a:t>biểu</a:t>
            </a:r>
            <a:r>
              <a:rPr lang="en-US" sz="4000" dirty="0"/>
              <a:t> </a:t>
            </a:r>
            <a:r>
              <a:rPr lang="en-US" sz="4000" dirty="0" err="1"/>
              <a:t>bằng</a:t>
            </a:r>
            <a:r>
              <a:rPr lang="en-US" sz="4000" dirty="0"/>
              <a:t> CPM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2878E0-1EF5-4F6D-8CB8-2F1B4519DBDE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vi-VN" sz="3600" dirty="0"/>
              <a:t>Ví dụ, bắt đầu/kết thúc sớm/trể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F8342974-F2CB-4BB4-95AC-8FA379BE76BC}" type="slidenum">
              <a:rPr lang="en-US" smtClean="0"/>
              <a:pPr>
                <a:buFontTx/>
                <a:buNone/>
                <a:defRPr/>
              </a:pPr>
              <a:t>47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95400"/>
            <a:ext cx="9144000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600" y="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Ví</a:t>
            </a:r>
            <a:r>
              <a:rPr lang="en-US" sz="4000" dirty="0"/>
              <a:t> </a:t>
            </a:r>
            <a:r>
              <a:rPr lang="en-US" sz="4000" dirty="0" err="1"/>
              <a:t>dụ</a:t>
            </a:r>
            <a:r>
              <a:rPr lang="en-US" sz="4000" dirty="0"/>
              <a:t>, Float/slack </a:t>
            </a:r>
            <a:r>
              <a:rPr lang="en-US" sz="4000" dirty="0" err="1"/>
              <a:t>trể</a:t>
            </a:r>
            <a:r>
              <a:rPr lang="en-US" sz="4000" dirty="0"/>
              <a:t>/</a:t>
            </a:r>
            <a:r>
              <a:rPr lang="en-US" sz="4000" dirty="0" err="1"/>
              <a:t>sớm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F90057A4-7251-44EB-9BBB-5BB8364155F3}" type="slidenum">
              <a:rPr lang="en-US" smtClean="0"/>
              <a:pPr>
                <a:buFontTx/>
                <a:buNone/>
                <a:defRPr/>
              </a:pPr>
              <a:t>48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47800"/>
            <a:ext cx="9171656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8763000" cy="4525962"/>
          </a:xfrm>
        </p:spPr>
        <p:txBody>
          <a:bodyPr/>
          <a:lstStyle/>
          <a:p>
            <a:pPr algn="just"/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CPM: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Rút ngắn</a:t>
            </a:r>
            <a:r>
              <a:rPr lang="vi-VN" sz="2400" dirty="0"/>
              <a:t> (</a:t>
            </a:r>
            <a:r>
              <a:rPr lang="vi-VN" sz="2400" dirty="0">
                <a:solidFill>
                  <a:srgbClr val="0070C0"/>
                </a:solidFill>
              </a:rPr>
              <a:t>shorten</a:t>
            </a:r>
            <a:r>
              <a:rPr lang="vi-VN" sz="2400" dirty="0"/>
              <a:t>) thời gian các hoạt động quan trọng: thêm nguồn lực hoặc thay đổi phạm vi hoạt động.</a:t>
            </a:r>
            <a:endParaRPr lang="en-US" sz="2400" dirty="0"/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Rút ngắn</a:t>
            </a:r>
            <a:r>
              <a:rPr lang="vi-VN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crash</a:t>
            </a:r>
            <a:r>
              <a:rPr lang="vi-VN" sz="2400" dirty="0"/>
              <a:t>) các hoạt động bằng cách nén lịch biểu lớn nhất sao cho chi phí phát sinh ít nhất</a:t>
            </a:r>
            <a:r>
              <a:rPr lang="en-US" sz="2400" dirty="0"/>
              <a:t>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 dõi nhanh</a:t>
            </a:r>
            <a:r>
              <a:rPr lang="vi-VN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fast track</a:t>
            </a:r>
            <a:r>
              <a:rPr lang="vi-VN" sz="2400" dirty="0"/>
              <a:t>) các hoạt động bằng cách thực hiện song song hoặc chồng chéo nhau.</a:t>
            </a:r>
            <a:endParaRPr lang="en-US" sz="2400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vi-VN" dirty="0"/>
              <a:t>Rút ngắn lịch biểu dự án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FB92340-8DA1-4F9E-B053-57523ECD5E2C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1" y="4698534"/>
            <a:ext cx="5311049" cy="1778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A581-379D-4ED7-B5BC-E1CE1865ED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8736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945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828800"/>
            <a:ext cx="8458200" cy="39624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Chuỗi tới hạn</a:t>
            </a:r>
            <a:r>
              <a:rPr lang="vi-VN" dirty="0"/>
              <a:t> (</a:t>
            </a:r>
            <a:r>
              <a:rPr lang="en-US" dirty="0">
                <a:solidFill>
                  <a:srgbClr val="0070C0"/>
                </a:solidFill>
              </a:rPr>
              <a:t>critical chain schedule</a:t>
            </a:r>
            <a:r>
              <a:rPr lang="vi-VN" dirty="0"/>
              <a:t>): lên kế hoạch khi nguồn lực hạn chế để tạo lịch biểu, gồm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bộ đệm </a:t>
            </a:r>
            <a:r>
              <a:rPr lang="vi-VN" dirty="0"/>
              <a:t>(</a:t>
            </a:r>
            <a:r>
              <a:rPr lang="vi-VN" dirty="0">
                <a:solidFill>
                  <a:srgbClr val="0070C0"/>
                </a:solidFill>
              </a:rPr>
              <a:t>buffer</a:t>
            </a:r>
            <a:r>
              <a:rPr lang="vi-VN" dirty="0"/>
              <a:t>) để đảm bảo ngày hoàn thành dự án.</a:t>
            </a:r>
            <a:endParaRPr lang="en-US" dirty="0"/>
          </a:p>
          <a:p>
            <a:pPr algn="just">
              <a:spcBef>
                <a:spcPts val="1200"/>
              </a:spcBef>
              <a:spcAft>
                <a:spcPts val="1200"/>
              </a:spcAft>
              <a:buSzPct val="100000"/>
            </a:pPr>
            <a:r>
              <a:rPr lang="vi-VN" dirty="0"/>
              <a:t>Những nỗ lực để giảm thiểu các </a:t>
            </a:r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đa tác vụ</a:t>
            </a:r>
            <a:r>
              <a:rPr lang="vi-VN" dirty="0"/>
              <a:t> (</a:t>
            </a:r>
            <a:r>
              <a:rPr lang="en-US" dirty="0" err="1">
                <a:solidFill>
                  <a:srgbClr val="0070C0"/>
                </a:solidFill>
              </a:rPr>
              <a:t>multitas</a:t>
            </a:r>
            <a:r>
              <a:rPr lang="vi-VN" dirty="0">
                <a:solidFill>
                  <a:srgbClr val="0070C0"/>
                </a:solidFill>
              </a:rPr>
              <a:t>k</a:t>
            </a:r>
            <a:r>
              <a:rPr lang="vi-VN" dirty="0"/>
              <a:t>) khi một nguồn lực hoạt động trên nhiều hơn một tác vụ tại một thời điểm.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503238"/>
            <a:ext cx="8305800" cy="715962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Chuổi</a:t>
            </a:r>
            <a:r>
              <a:rPr lang="en-US" sz="4000" dirty="0"/>
              <a:t> </a:t>
            </a:r>
            <a:r>
              <a:rPr lang="en-US" sz="4000" dirty="0" err="1"/>
              <a:t>tới</a:t>
            </a:r>
            <a:r>
              <a:rPr lang="en-US" sz="4000" dirty="0"/>
              <a:t> </a:t>
            </a:r>
            <a:r>
              <a:rPr lang="en-US" sz="4000" dirty="0" err="1"/>
              <a:t>hạn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E75986-2522-43CD-808C-023B2804D60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,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CA528CDA-E243-45AF-8D88-47013EEEEFB5}" type="slidenum">
              <a:rPr lang="en-US" smtClean="0"/>
              <a:pPr>
                <a:buFontTx/>
                <a:buNone/>
                <a:defRPr/>
              </a:pPr>
              <a:t>51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23012"/>
            <a:ext cx="9144000" cy="2710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34306"/>
            <a:ext cx="9144000" cy="337609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29600" y="1981200"/>
            <a:ext cx="15240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/>
          <p:cNvSpPr/>
          <p:nvPr/>
        </p:nvSpPr>
        <p:spPr>
          <a:xfrm>
            <a:off x="8610600" y="5105400"/>
            <a:ext cx="14478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600200"/>
            <a:ext cx="8458200" cy="4191000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Bộ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đệm</a:t>
            </a:r>
            <a:r>
              <a:rPr lang="en-US" dirty="0"/>
              <a:t> (</a:t>
            </a:r>
            <a:r>
              <a:rPr lang="en-US" dirty="0">
                <a:solidFill>
                  <a:srgbClr val="0070C0"/>
                </a:solidFill>
              </a:rPr>
              <a:t>buffer</a:t>
            </a:r>
            <a:r>
              <a:rPr lang="en-US" dirty="0"/>
              <a:t>):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.</a:t>
            </a:r>
            <a:endParaRPr lang="vi-VN" dirty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vi-VN" dirty="0"/>
              <a:t>Chuỗi tới hạn loại bỏ bộ đệm từ các tác vụ cá nhân, thay vì tạo ra...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Bộ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đệm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dự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70C0"/>
                </a:solidFill>
              </a:rPr>
              <a:t>project buffer</a:t>
            </a:r>
            <a:r>
              <a:rPr lang="vi-VN" sz="2400" dirty="0"/>
              <a:t>) hoặc thời gian bổ sung trước ngày kết thúc dự án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bộ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đệm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tác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vụ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70C0"/>
                </a:solidFill>
              </a:rPr>
              <a:t>feeding buffer</a:t>
            </a:r>
            <a:r>
              <a:rPr lang="vi-VN" sz="2400" dirty="0"/>
              <a:t>) hoặc thời gian bổ sung trước các tác vụ trên CPM.</a:t>
            </a:r>
            <a:endParaRPr lang="en-US" sz="2400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427038"/>
            <a:ext cx="8305800" cy="563562"/>
          </a:xfrm>
        </p:spPr>
        <p:txBody>
          <a:bodyPr>
            <a:noAutofit/>
          </a:bodyPr>
          <a:lstStyle/>
          <a:p>
            <a:pPr algn="ctr"/>
            <a:r>
              <a:rPr lang="en-US" sz="4000" dirty="0" err="1"/>
              <a:t>Bộ</a:t>
            </a:r>
            <a:r>
              <a:rPr lang="en-US" sz="4000" dirty="0"/>
              <a:t> </a:t>
            </a:r>
            <a:r>
              <a:rPr lang="en-US" sz="4000" dirty="0" err="1"/>
              <a:t>đệm</a:t>
            </a:r>
            <a:r>
              <a:rPr lang="en-US" sz="4000" dirty="0"/>
              <a:t> và </a:t>
            </a:r>
            <a:r>
              <a:rPr lang="en-US" sz="4000" dirty="0" err="1"/>
              <a:t>chuỗi</a:t>
            </a:r>
            <a:r>
              <a:rPr lang="en-US" sz="4000" dirty="0"/>
              <a:t> </a:t>
            </a:r>
            <a:r>
              <a:rPr lang="en-US" sz="4000" dirty="0" err="1"/>
              <a:t>tới</a:t>
            </a:r>
            <a:r>
              <a:rPr lang="en-US" sz="4000" dirty="0"/>
              <a:t> </a:t>
            </a:r>
            <a:r>
              <a:rPr lang="en-US" sz="4000" dirty="0" err="1"/>
              <a:t>hạn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26C9F7-5646-4D06-A4FC-2FAC61732D6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71600"/>
            <a:ext cx="9144000" cy="4426064"/>
          </a:xfrm>
          <a:prstGeom prst="rect">
            <a:avLst/>
          </a:prstGeom>
        </p:spPr>
      </p:pic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chuỗi</a:t>
            </a:r>
            <a:r>
              <a:rPr lang="en-US" sz="3600" dirty="0"/>
              <a:t> </a:t>
            </a:r>
            <a:r>
              <a:rPr lang="en-US" sz="3600" dirty="0" err="1"/>
              <a:t>tới</a:t>
            </a:r>
            <a:r>
              <a:rPr lang="en-US" sz="3600" dirty="0"/>
              <a:t> </a:t>
            </a:r>
            <a:r>
              <a:rPr lang="en-US" sz="3600" dirty="0" err="1"/>
              <a:t>hạn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fld id="{7845937F-A7EA-419E-B800-CB4A02B63643}" type="slidenum">
              <a:rPr lang="en-US" smtClean="0"/>
              <a:pPr>
                <a:buFontTx/>
                <a:buNone/>
                <a:defRPr/>
              </a:pPr>
              <a:t>53</a:t>
            </a:fld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474043" y="1804086"/>
            <a:ext cx="12954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Oval 8"/>
          <p:cNvSpPr/>
          <p:nvPr/>
        </p:nvSpPr>
        <p:spPr>
          <a:xfrm>
            <a:off x="8305800" y="3124200"/>
            <a:ext cx="12192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Oval 9"/>
          <p:cNvSpPr/>
          <p:nvPr/>
        </p:nvSpPr>
        <p:spPr>
          <a:xfrm>
            <a:off x="4038600" y="4495800"/>
            <a:ext cx="13716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447800"/>
            <a:ext cx="8534400" cy="3810000"/>
          </a:xfrm>
        </p:spPr>
        <p:txBody>
          <a:bodyPr/>
          <a:lstStyle/>
          <a:p>
            <a:pPr algn="just"/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Ứớc lượng và đánh giá chương trình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0070C0"/>
                </a:solidFill>
              </a:rPr>
              <a:t>Program Evaluation and Review Technique</a:t>
            </a:r>
            <a:r>
              <a:rPr lang="en-US" dirty="0"/>
              <a:t>): </a:t>
            </a:r>
            <a:r>
              <a:rPr lang="vi-VN" dirty="0"/>
              <a:t>ước lượng khi không chắc chắn về các ước lượng thời gian hoàn thành hoạt động cá nhân.</a:t>
            </a:r>
          </a:p>
          <a:p>
            <a:pPr marL="109537" indent="0" algn="just">
              <a:buNone/>
            </a:pPr>
            <a:endParaRPr lang="en-US" sz="1200" dirty="0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11ABE37-AD7A-4B3D-8C07-1D411BECE9E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828800" y="3429000"/>
            <a:ext cx="8534400" cy="1219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90000"/>
              </a:lnSpc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 marL="109537" indent="0">
              <a:lnSpc>
                <a:spcPct val="90000"/>
              </a:lnSpc>
              <a:buNone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</a:t>
            </a:r>
            <a:r>
              <a:rPr lang="en-US" b="1">
                <a:latin typeface="+mj-lt"/>
                <a:cs typeface="Courier New" panose="02070309020205020404" pitchFamily="49" charset="0"/>
              </a:rPr>
              <a:t>PERT</a:t>
            </a:r>
            <a:r>
              <a:rPr lang="en-US">
                <a:latin typeface="+mj-lt"/>
              </a:rPr>
              <a:t>  =</a:t>
            </a:r>
            <a:endParaRPr lang="en-US" dirty="0">
              <a:latin typeface="+mj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429000" y="367284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lnSpc>
                <a:spcPct val="90000"/>
              </a:lnSpc>
              <a:buNone/>
            </a:pPr>
            <a:r>
              <a:rPr lang="en-US" sz="2800" u="sng" dirty="0" err="1"/>
              <a:t>Lạc</a:t>
            </a:r>
            <a:r>
              <a:rPr lang="en-US" sz="2800" u="sng" dirty="0"/>
              <a:t> </a:t>
            </a:r>
            <a:r>
              <a:rPr lang="en-US" sz="2800" u="sng" dirty="0" err="1"/>
              <a:t>quan</a:t>
            </a:r>
            <a:r>
              <a:rPr lang="en-US" sz="2800" u="sng" dirty="0"/>
              <a:t> + 4 x </a:t>
            </a:r>
            <a:r>
              <a:rPr lang="en-US" sz="2800" u="sng" dirty="0" err="1"/>
              <a:t>Dễ</a:t>
            </a:r>
            <a:r>
              <a:rPr lang="en-US" sz="2800" u="sng" dirty="0"/>
              <a:t> </a:t>
            </a:r>
            <a:r>
              <a:rPr lang="en-US" sz="2800" u="sng" dirty="0" err="1"/>
              <a:t>xảy</a:t>
            </a:r>
            <a:r>
              <a:rPr lang="en-US" sz="2800" u="sng" dirty="0"/>
              <a:t> </a:t>
            </a:r>
            <a:r>
              <a:rPr lang="en-US" sz="2800" u="sng" dirty="0" err="1"/>
              <a:t>ra</a:t>
            </a:r>
            <a:r>
              <a:rPr lang="en-US" sz="2800" u="sng" dirty="0"/>
              <a:t> </a:t>
            </a:r>
            <a:r>
              <a:rPr lang="en-US" sz="2800" u="sng" dirty="0" err="1"/>
              <a:t>nhất</a:t>
            </a:r>
            <a:r>
              <a:rPr lang="en-US" sz="2800" u="sng" dirty="0"/>
              <a:t>  + Bi </a:t>
            </a:r>
            <a:r>
              <a:rPr lang="en-US" sz="2800" u="sng" dirty="0" err="1"/>
              <a:t>quan</a:t>
            </a:r>
            <a:endParaRPr lang="en-US" sz="28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	                              6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257800"/>
            <a:ext cx="4284784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74638"/>
            <a:ext cx="8305800" cy="715962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Ví</a:t>
            </a:r>
            <a:r>
              <a:rPr lang="en-US" sz="3600" dirty="0"/>
              <a:t> </a:t>
            </a:r>
            <a:r>
              <a:rPr lang="en-US" sz="3600" dirty="0" err="1"/>
              <a:t>dụ</a:t>
            </a:r>
            <a:r>
              <a:rPr lang="en-US" sz="3600" dirty="0"/>
              <a:t>, </a:t>
            </a:r>
            <a:r>
              <a:rPr lang="en-US" sz="3600" dirty="0" err="1"/>
              <a:t>công</a:t>
            </a:r>
            <a:r>
              <a:rPr lang="en-US" sz="3600" dirty="0"/>
              <a:t> </a:t>
            </a:r>
            <a:r>
              <a:rPr lang="en-US" sz="3600" dirty="0" err="1"/>
              <a:t>thức</a:t>
            </a:r>
            <a:r>
              <a:rPr lang="en-US" sz="3600" dirty="0"/>
              <a:t> PERT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102E75-11F1-4483-A22E-C5BB66735E1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05000" y="1752600"/>
            <a:ext cx="8305800" cy="3352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90000"/>
              </a:lnSpc>
              <a:buFontTx/>
              <a:buNone/>
            </a:pPr>
            <a:endParaRPr lang="en-US" sz="10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+mj-lt"/>
                <a:cs typeface="Times New Roman" pitchFamily="18" charset="0"/>
              </a:rPr>
              <a:t>	- </a:t>
            </a:r>
            <a:r>
              <a:rPr lang="en-US" sz="2400" dirty="0" err="1">
                <a:latin typeface="+mj-lt"/>
                <a:cs typeface="Times New Roman" pitchFamily="18" charset="0"/>
              </a:rPr>
              <a:t>Thời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gian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lạc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quan</a:t>
            </a:r>
            <a:r>
              <a:rPr lang="en-US" sz="2400" dirty="0">
                <a:latin typeface="+mj-lt"/>
                <a:cs typeface="Times New Roman" pitchFamily="18" charset="0"/>
              </a:rPr>
              <a:t>   	=	08 </a:t>
            </a:r>
            <a:r>
              <a:rPr lang="en-US" sz="2400" dirty="0" err="1">
                <a:latin typeface="+mj-lt"/>
                <a:cs typeface="Times New Roman" pitchFamily="18" charset="0"/>
              </a:rPr>
              <a:t>ngày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+mj-lt"/>
                <a:cs typeface="Times New Roman" pitchFamily="18" charset="0"/>
              </a:rPr>
              <a:t>	- </a:t>
            </a:r>
            <a:r>
              <a:rPr lang="en-US" sz="2400" dirty="0" err="1">
                <a:latin typeface="+mj-lt"/>
                <a:cs typeface="Times New Roman" pitchFamily="18" charset="0"/>
              </a:rPr>
              <a:t>Dễ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xảy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ra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nhất</a:t>
            </a:r>
            <a:r>
              <a:rPr lang="en-US" sz="2400" dirty="0">
                <a:latin typeface="+mj-lt"/>
                <a:cs typeface="Times New Roman" pitchFamily="18" charset="0"/>
              </a:rPr>
              <a:t>  		=  	10 </a:t>
            </a:r>
            <a:r>
              <a:rPr lang="en-US" sz="2400" dirty="0" err="1">
                <a:latin typeface="+mj-lt"/>
                <a:cs typeface="Times New Roman" pitchFamily="18" charset="0"/>
              </a:rPr>
              <a:t>ngày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latin typeface="+mj-lt"/>
                <a:cs typeface="Times New Roman" pitchFamily="18" charset="0"/>
              </a:rPr>
              <a:t>	- </a:t>
            </a:r>
            <a:r>
              <a:rPr lang="en-US" sz="2400" dirty="0" err="1">
                <a:latin typeface="+mj-lt"/>
                <a:cs typeface="Times New Roman" pitchFamily="18" charset="0"/>
              </a:rPr>
              <a:t>Thời</a:t>
            </a:r>
            <a:r>
              <a:rPr lang="en-US" sz="2400" dirty="0">
                <a:latin typeface="+mj-lt"/>
                <a:cs typeface="Times New Roman" pitchFamily="18" charset="0"/>
              </a:rPr>
              <a:t> </a:t>
            </a:r>
            <a:r>
              <a:rPr lang="en-US" sz="2400" dirty="0" err="1">
                <a:latin typeface="+mj-lt"/>
                <a:cs typeface="Times New Roman" pitchFamily="18" charset="0"/>
              </a:rPr>
              <a:t>gian</a:t>
            </a:r>
            <a:r>
              <a:rPr lang="en-US" sz="2400" dirty="0">
                <a:latin typeface="+mj-lt"/>
                <a:cs typeface="Times New Roman" pitchFamily="18" charset="0"/>
              </a:rPr>
              <a:t> bi </a:t>
            </a:r>
            <a:r>
              <a:rPr lang="en-US" sz="2400" dirty="0" err="1">
                <a:latin typeface="+mj-lt"/>
                <a:cs typeface="Times New Roman" pitchFamily="18" charset="0"/>
              </a:rPr>
              <a:t>quan</a:t>
            </a:r>
            <a:r>
              <a:rPr lang="en-US" sz="2400" dirty="0">
                <a:latin typeface="+mj-lt"/>
                <a:cs typeface="Times New Roman" pitchFamily="18" charset="0"/>
              </a:rPr>
              <a:t>  	=  	24 </a:t>
            </a:r>
            <a:r>
              <a:rPr lang="en-US" sz="2400" dirty="0" err="1">
                <a:latin typeface="+mj-lt"/>
                <a:cs typeface="Times New Roman" pitchFamily="18" charset="0"/>
              </a:rPr>
              <a:t>ngày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600" dirty="0">
                <a:latin typeface="+mj-lt"/>
                <a:cs typeface="Courier New" pitchFamily="49" charset="0"/>
              </a:rPr>
              <a:t>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>
                <a:latin typeface="+mj-lt"/>
                <a:cs typeface="Courier New" pitchFamily="49" charset="0"/>
              </a:rPr>
              <a:t>	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itchFamily="49" charset="0"/>
              </a:rPr>
              <a:t>PERT</a:t>
            </a:r>
            <a:r>
              <a:rPr lang="en-US" sz="2400" dirty="0">
                <a:latin typeface="+mj-lt"/>
                <a:cs typeface="Courier New" pitchFamily="49" charset="0"/>
              </a:rPr>
              <a:t>  =  </a:t>
            </a:r>
            <a:r>
              <a:rPr lang="en-US" sz="2400" u="sng" dirty="0">
                <a:latin typeface="+mj-lt"/>
                <a:cs typeface="Courier New" pitchFamily="49" charset="0"/>
              </a:rPr>
              <a:t>08 </a:t>
            </a:r>
            <a:r>
              <a:rPr lang="en-US" sz="2400" u="sng" dirty="0" err="1">
                <a:latin typeface="+mj-lt"/>
                <a:cs typeface="Courier New" pitchFamily="49" charset="0"/>
              </a:rPr>
              <a:t>ngày</a:t>
            </a:r>
            <a:r>
              <a:rPr lang="en-US" sz="2400" u="sng" dirty="0">
                <a:latin typeface="+mj-lt"/>
                <a:cs typeface="Courier New" pitchFamily="49" charset="0"/>
              </a:rPr>
              <a:t> + 4 x (10 </a:t>
            </a:r>
            <a:r>
              <a:rPr lang="en-US" sz="2400" u="sng" dirty="0" err="1">
                <a:latin typeface="+mj-lt"/>
                <a:cs typeface="Courier New" pitchFamily="49" charset="0"/>
              </a:rPr>
              <a:t>ngày</a:t>
            </a:r>
            <a:r>
              <a:rPr lang="en-US" sz="2400" u="sng" dirty="0">
                <a:latin typeface="+mj-lt"/>
                <a:cs typeface="Courier New" pitchFamily="49" charset="0"/>
              </a:rPr>
              <a:t>) + 24 </a:t>
            </a:r>
            <a:r>
              <a:rPr lang="en-US" sz="2400" u="sng" dirty="0" err="1">
                <a:latin typeface="+mj-lt"/>
                <a:cs typeface="Courier New" pitchFamily="49" charset="0"/>
              </a:rPr>
              <a:t>ngày</a:t>
            </a:r>
            <a:r>
              <a:rPr lang="en-US" sz="2400" dirty="0">
                <a:latin typeface="+mj-lt"/>
                <a:cs typeface="Courier New" pitchFamily="49" charset="0"/>
              </a:rPr>
              <a:t>  =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12 </a:t>
            </a:r>
            <a:r>
              <a:rPr lang="en-US" sz="2400" dirty="0" err="1">
                <a:solidFill>
                  <a:srgbClr val="FF0000"/>
                </a:solidFill>
                <a:latin typeface="+mj-lt"/>
                <a:cs typeface="Courier New" pitchFamily="49" charset="0"/>
              </a:rPr>
              <a:t>ngày</a:t>
            </a:r>
            <a:r>
              <a:rPr lang="en-US" sz="2400" dirty="0">
                <a:latin typeface="+mj-lt"/>
                <a:cs typeface="Courier New" pitchFamily="49" charset="0"/>
              </a:rPr>
              <a:t>	   		           6</a:t>
            </a:r>
            <a:br>
              <a:rPr lang="en-US" sz="2400" dirty="0">
                <a:latin typeface="+mj-lt"/>
                <a:cs typeface="Courier New" pitchFamily="49" charset="0"/>
              </a:rPr>
            </a:br>
            <a:endParaRPr lang="en-US" sz="1800" i="1" dirty="0">
              <a:latin typeface="+mj-lt"/>
              <a:cs typeface="Times New Roman" pitchFamily="18" charset="0"/>
              <a:sym typeface="Wingdings" pitchFamily="2" charset="2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i="1" dirty="0">
                <a:latin typeface="+mj-lt"/>
                <a:cs typeface="Times New Roman" pitchFamily="18" charset="0"/>
                <a:sym typeface="Wingdings" pitchFamily="2" charset="2"/>
              </a:rPr>
              <a:t>	</a:t>
            </a:r>
            <a:r>
              <a:rPr lang="vi-VN" dirty="0">
                <a:latin typeface="+mj-lt"/>
                <a:cs typeface="Times New Roman" pitchFamily="18" charset="0"/>
                <a:sym typeface="Wingdings" pitchFamily="2" charset="2"/>
              </a:rPr>
              <a:t></a:t>
            </a:r>
            <a:r>
              <a:rPr lang="vi-VN" i="1" dirty="0">
                <a:latin typeface="+mj-lt"/>
                <a:cs typeface="Times New Roman" pitchFamily="18" charset="0"/>
                <a:sym typeface="Wingdings" pitchFamily="2" charset="2"/>
              </a:rPr>
              <a:t> </a:t>
            </a:r>
            <a:r>
              <a:rPr lang="vi-VN" dirty="0">
                <a:latin typeface="+mj-lt"/>
                <a:cs typeface="Times New Roman" pitchFamily="18" charset="0"/>
              </a:rPr>
              <a:t>Sử dụng </a:t>
            </a:r>
            <a:r>
              <a:rPr lang="vi-VN" b="1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12</a:t>
            </a:r>
            <a:r>
              <a:rPr lang="vi-VN" dirty="0">
                <a:latin typeface="+mj-lt"/>
                <a:cs typeface="Times New Roman" pitchFamily="18" charset="0"/>
              </a:rPr>
              <a:t> </a:t>
            </a:r>
            <a:r>
              <a:rPr lang="vi-VN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ngày</a:t>
            </a:r>
            <a:r>
              <a:rPr lang="vi-VN" dirty="0">
                <a:latin typeface="+mj-lt"/>
                <a:cs typeface="Times New Roman" pitchFamily="18" charset="0"/>
              </a:rPr>
              <a:t> trên sơ đồ mạng...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3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B4DE5BB-DA5D-422B-B85A-58CC3DAB524C}" type="slidenum">
              <a:rPr lang="en-US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42976"/>
            <a:ext cx="9067800" cy="45434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8305800" cy="990600"/>
          </a:xfrm>
        </p:spPr>
        <p:txBody>
          <a:bodyPr>
            <a:noAutofit/>
          </a:bodyPr>
          <a:lstStyle/>
          <a:p>
            <a:pPr algn="ctr" eaLnBrk="1" hangingPunct="1">
              <a:defRPr/>
            </a:pP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Quản lý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thời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gian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dự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en-US" sz="4000" dirty="0" err="1">
                <a:solidFill>
                  <a:schemeClr val="bg1">
                    <a:lumMod val="65000"/>
                  </a:schemeClr>
                </a:solidFill>
                <a:effectLst/>
              </a:rPr>
              <a:t>án</a:t>
            </a:r>
            <a:r>
              <a:rPr lang="en-US" sz="4000" dirty="0">
                <a:solidFill>
                  <a:schemeClr val="bg1">
                    <a:lumMod val="65000"/>
                  </a:schemeClr>
                </a:solidFill>
                <a:effectLst/>
              </a:rPr>
              <a:t> [7/7]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69673" y="3785287"/>
            <a:ext cx="3124200" cy="31715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20" y="5097780"/>
            <a:ext cx="1097280" cy="1760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4360" y="5105400"/>
            <a:ext cx="108204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524000"/>
            <a:ext cx="8610600" cy="4572000"/>
          </a:xfrm>
        </p:spPr>
        <p:txBody>
          <a:bodyPr/>
          <a:lstStyle/>
          <a:p>
            <a:pPr algn="just"/>
            <a:r>
              <a:rPr lang="vi-VN" b="1" dirty="0"/>
              <a:t>Kiểm soát lịch biểu</a:t>
            </a:r>
            <a:r>
              <a:rPr lang="vi-VN" dirty="0"/>
              <a:t> (</a:t>
            </a:r>
            <a:r>
              <a:rPr lang="vi-VN" dirty="0">
                <a:solidFill>
                  <a:srgbClr val="0070C0"/>
                </a:solidFill>
              </a:rPr>
              <a:t>control schedule</a:t>
            </a:r>
            <a:r>
              <a:rPr lang="vi-VN" dirty="0"/>
              <a:t>) để biết tình trạng tiến độ, yếu tố ảnh hưởng đến thay đổi lịch biểu, lịch biểu thay đổi, và quản lý các thay đổi.</a:t>
            </a:r>
          </a:p>
          <a:p>
            <a:pPr algn="just"/>
            <a:endParaRPr lang="en-US" sz="1200" dirty="0"/>
          </a:p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và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Báo cáo tiến độ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Hệ thống kiểm soát thay đổi lịch biểu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Phần mềm QLDA (v.d., PMIS, MS Project)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Phân tích phương sai (v.d.,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float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slack</a:t>
            </a:r>
            <a:r>
              <a:rPr lang="vi-VN" sz="2400" dirty="0"/>
              <a:t>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Quản lý hiệu quả dự án (v.d., EVM).</a:t>
            </a:r>
            <a:endParaRPr lang="en-US" sz="2400" dirty="0"/>
          </a:p>
          <a:p>
            <a:pPr lvl="1" algn="just">
              <a:lnSpc>
                <a:spcPct val="90000"/>
              </a:lnSpc>
            </a:pPr>
            <a:endParaRPr lang="en-US" dirty="0"/>
          </a:p>
          <a:p>
            <a:pPr algn="just">
              <a:lnSpc>
                <a:spcPct val="90000"/>
              </a:lnSpc>
            </a:pPr>
            <a:endParaRPr lang="en-US" dirty="0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7. </a:t>
            </a:r>
            <a:r>
              <a:rPr lang="en-US" sz="4400" dirty="0" err="1">
                <a:solidFill>
                  <a:srgbClr val="FF0000"/>
                </a:solidFill>
              </a:rPr>
              <a:t>Kiểm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soát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lịch</a:t>
            </a:r>
            <a:r>
              <a:rPr lang="en-US" sz="4400" dirty="0">
                <a:solidFill>
                  <a:srgbClr val="FF0000"/>
                </a:solidFill>
              </a:rPr>
              <a:t> </a:t>
            </a:r>
            <a:r>
              <a:rPr lang="en-US" sz="4400" dirty="0" err="1">
                <a:solidFill>
                  <a:srgbClr val="FF0000"/>
                </a:solidFill>
              </a:rPr>
              <a:t>biểu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0240E2E-B66C-4064-B91E-500EEA5DF79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752600"/>
            <a:ext cx="8229600" cy="3624262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Xem xét bản thảo lịch biểu hoặc ngày hoàn thành dự kiến trong điều lệ dự án.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Chuẩn bị lịch biểu chi tiết hơn với đội dự án.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Chắc chắn lịch biểu là thực tế và được theo dõi.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Thông báo đến nhà quản lý hàng đầu nếu có các vấn đề về lịch biểu.</a:t>
            </a:r>
            <a:endParaRPr 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/>
              <a:t>Kiểm</a:t>
            </a:r>
            <a:r>
              <a:rPr lang="en-US" sz="4000" dirty="0"/>
              <a:t> </a:t>
            </a:r>
            <a:r>
              <a:rPr lang="en-US" sz="4000" dirty="0" err="1"/>
              <a:t>tra</a:t>
            </a:r>
            <a:r>
              <a:rPr lang="en-US" sz="4000" dirty="0"/>
              <a:t> </a:t>
            </a:r>
            <a:r>
              <a:rPr lang="en-US" sz="4000" dirty="0" err="1"/>
              <a:t>thực</a:t>
            </a:r>
            <a:r>
              <a:rPr lang="en-US" sz="4000" dirty="0"/>
              <a:t> tế </a:t>
            </a:r>
            <a:r>
              <a:rPr lang="en-US" sz="4000" dirty="0" err="1"/>
              <a:t>lịch</a:t>
            </a:r>
            <a:r>
              <a:rPr lang="en-US" sz="4000" dirty="0"/>
              <a:t> </a:t>
            </a:r>
            <a:r>
              <a:rPr lang="en-US" sz="4000" dirty="0" err="1"/>
              <a:t>biểu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4C3512C-5BED-469D-A505-6CEF29DE3E0E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/>
        </p:nvSpPr>
        <p:spPr>
          <a:xfrm>
            <a:off x="1524000" y="6492876"/>
            <a:ext cx="23622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Quản </a:t>
            </a:r>
            <a:r>
              <a:rPr lang="en-US" sz="1200" dirty="0" err="1"/>
              <a:t>trị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HTTT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524001"/>
            <a:ext cx="8305800" cy="1349375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sz="4400" dirty="0">
                <a:solidFill>
                  <a:srgbClr val="0070C0"/>
                </a:solidFill>
                <a:effectLst/>
              </a:rPr>
            </a:br>
            <a:r>
              <a:rPr lang="vi-VN" sz="4400" dirty="0">
                <a:solidFill>
                  <a:srgbClr val="0070C0"/>
                </a:solidFill>
                <a:effectLst/>
              </a:rPr>
              <a:t>QUẢN LÝ THỜI GIAN DỰ ÁN</a:t>
            </a:r>
            <a:endParaRPr sz="4400" dirty="0">
              <a:solidFill>
                <a:srgbClr val="0070C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4038600"/>
            <a:ext cx="1990725" cy="2305642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828800" y="2667001"/>
            <a:ext cx="8686800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br>
              <a:rPr lang="en-US" sz="2500" spc="1000" dirty="0">
                <a:solidFill>
                  <a:schemeClr val="tx2"/>
                </a:solidFill>
                <a:latin typeface="Arial Rounded MT Bold" pitchFamily="34" charset="0"/>
                <a:ea typeface="+mj-ea"/>
                <a:cs typeface="+mj-cs"/>
              </a:rPr>
            </a:br>
            <a:r>
              <a:rPr lang="en-US" sz="2500" spc="1200" dirty="0">
                <a:solidFill>
                  <a:schemeClr val="tx2"/>
                </a:solidFill>
                <a:latin typeface="Arial Rounded MT Bold" pitchFamily="34" charset="0"/>
                <a:ea typeface="+mj-ea"/>
                <a:cs typeface="+mj-cs"/>
              </a:rPr>
              <a:t>Project 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4145699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05800" cy="3776662"/>
          </a:xfrm>
        </p:spPr>
        <p:txBody>
          <a:bodyPr/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Phần mềm thông tin: giúp mọi người trao đổi các vấn đề liên quan đến lịch biểu (v.d., e-mail, chat).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Mô hình hỗ trợ ra quyết định: giúp phân tích các nghiệp vụ được thực hiện (v.d., DSS).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vi-VN" dirty="0"/>
              <a:t>Phần mềm QLDA: giúp quản lý thời gian tốt hơn (v.d., PMIS, MS Project)...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ACA02B0-268A-4C9E-AA5E-90C112666B9C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0070C0"/>
                </a:solidFill>
              </a:rPr>
              <a:t>Phần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0070C0"/>
                </a:solidFill>
              </a:rPr>
              <a:t>mềm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0070C0"/>
                </a:solidFill>
              </a:rPr>
              <a:t>hỗ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0070C0"/>
                </a:solidFill>
              </a:rPr>
              <a:t>trợ</a:t>
            </a:r>
            <a:r>
              <a:rPr lang="en-US" sz="4000" dirty="0">
                <a:solidFill>
                  <a:srgbClr val="0070C0"/>
                </a:solidFill>
              </a:rPr>
              <a:t> quản lý </a:t>
            </a:r>
            <a:r>
              <a:rPr lang="en-US" sz="4000" dirty="0" err="1">
                <a:solidFill>
                  <a:srgbClr val="0070C0"/>
                </a:solidFill>
              </a:rPr>
              <a:t>thời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 err="1">
                <a:solidFill>
                  <a:srgbClr val="0070C0"/>
                </a:solidFill>
              </a:rPr>
              <a:t>gian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1028" name="Picture 4" descr="Image result for ms project 2019 logo">
            <a:extLst>
              <a:ext uri="{FF2B5EF4-FFF2-40B4-BE49-F238E27FC236}">
                <a16:creationId xmlns:a16="http://schemas.microsoft.com/office/drawing/2014/main" id="{92D0539E-CE1B-4B30-86DF-B85BA5C60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92" y="4660545"/>
            <a:ext cx="2102409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557338"/>
            <a:ext cx="8305800" cy="2786062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pPr algn="just"/>
            <a:r>
              <a:rPr lang="vi-VN" sz="2400" dirty="0"/>
              <a:t>Theo một bài học từ Microsoft, bộ trưởng kinh tế Mexico muốn đảm bảo rằng các dự án CNTT/HTTT cần phù hợp với mục tiêu kinh doanh và tăng hiệu quả QLDA...</a:t>
            </a:r>
          </a:p>
          <a:p>
            <a:pPr algn="just"/>
            <a:endParaRPr lang="vi-VN" sz="1200" dirty="0"/>
          </a:p>
          <a:p>
            <a:pPr algn="just"/>
            <a:r>
              <a:rPr lang="vi-VN" sz="2400" dirty="0"/>
              <a:t>Sau khi triển khai phần mềm mới, đội dự án CNTT/HTTT có thể tham gia 4 dự án đồng thời mà không cần thêm nhiều nhân lực...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C5EDC1C-DD06-4243-A0F6-5A02A43274AD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5030400"/>
            <a:ext cx="3886200" cy="98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6" y="428626"/>
            <a:ext cx="45624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0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905000"/>
            <a:ext cx="8001000" cy="3471862"/>
          </a:xfrm>
        </p:spPr>
        <p:txBody>
          <a:bodyPr/>
          <a:lstStyle/>
          <a:p>
            <a:pPr marL="623887" indent="-514350" algn="just">
              <a:buSzPct val="100000"/>
              <a:buFont typeface="+mj-lt"/>
              <a:buAutoNum type="arabicPeriod"/>
            </a:pPr>
            <a:r>
              <a:rPr lang="vi-VN" dirty="0"/>
              <a:t>Quy trình nào trong quản lý thời gian dự án có quan hệ với quản lý phạm vi dự án?</a:t>
            </a:r>
          </a:p>
          <a:p>
            <a:pPr marL="623887" indent="-514350" algn="just">
              <a:buSzPct val="100000"/>
              <a:buFont typeface="+mj-lt"/>
              <a:buAutoNum type="arabicPeriod"/>
            </a:pPr>
            <a:endParaRPr lang="vi-VN" dirty="0"/>
          </a:p>
          <a:p>
            <a:pPr marL="623887" indent="-514350" algn="just">
              <a:buSzPct val="100000"/>
              <a:buFont typeface="+mj-lt"/>
              <a:buAutoNum type="arabicPeriod"/>
            </a:pPr>
            <a:r>
              <a:rPr lang="vi-VN" dirty="0"/>
              <a:t>CPM của dự án là gì?</a:t>
            </a:r>
          </a:p>
          <a:p>
            <a:pPr marL="623887" indent="-514350" algn="just">
              <a:buSzPct val="100000"/>
              <a:buFont typeface="+mj-lt"/>
              <a:buAutoNum type="arabicPeriod"/>
            </a:pPr>
            <a:endParaRPr lang="vi-VN" dirty="0"/>
          </a:p>
          <a:p>
            <a:pPr marL="623887" indent="-514350" algn="just">
              <a:buSzPct val="100000"/>
              <a:buFont typeface="+mj-lt"/>
              <a:buAutoNum type="arabicPeriod"/>
            </a:pPr>
            <a:r>
              <a:rPr lang="vi-VN" dirty="0"/>
              <a:t>Công thức PERT?</a:t>
            </a:r>
          </a:p>
          <a:p>
            <a:pPr marL="623887" indent="-514350" algn="just">
              <a:buSzPct val="100000"/>
              <a:buFont typeface="+mj-lt"/>
              <a:buAutoNum type="arabicPeriod"/>
            </a:pPr>
            <a:endParaRPr lang="vi-VN" sz="2400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Quiz – Game…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CDE221-7D09-4E72-84A7-688BE7B60DE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8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59011" y="1905001"/>
            <a:ext cx="9108989" cy="1829761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br>
              <a:rPr dirty="0">
                <a:solidFill>
                  <a:srgbClr val="0070C0"/>
                </a:solidFill>
                <a:effectLst/>
              </a:rPr>
            </a:br>
            <a:r>
              <a:rPr lang="vi-VN" sz="4400" dirty="0">
                <a:solidFill>
                  <a:srgbClr val="0070C0"/>
                </a:solidFill>
                <a:effectLst/>
              </a:rPr>
              <a:t>TÓM TẮT &amp; TỪ KHÓA</a:t>
            </a:r>
            <a:br>
              <a:rPr lang="vi-VN" sz="4400" dirty="0">
                <a:solidFill>
                  <a:srgbClr val="0070C0"/>
                </a:solidFill>
                <a:effectLst/>
              </a:rPr>
            </a:br>
            <a:endParaRPr lang="vi-VN" sz="4400" dirty="0">
              <a:solidFill>
                <a:srgbClr val="0070C0"/>
              </a:solidFill>
              <a:effectLst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>
          <a:xfrm>
            <a:off x="2247900" y="317957"/>
            <a:ext cx="7848600" cy="66357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endParaRPr lang="vi-VN" sz="3000" b="1" u="sng" dirty="0">
              <a:effectLst>
                <a:outerShdw blurRad="38100" dist="38100" dir="2700000" algn="tl">
                  <a:srgbClr val="FFFFFF"/>
                </a:outerShdw>
              </a:effectLst>
              <a:latin typeface="+mj-lt"/>
            </a:endParaRPr>
          </a:p>
        </p:txBody>
      </p:sp>
      <p:sp>
        <p:nvSpPr>
          <p:cNvPr id="4" name="Footer Placeholder 1"/>
          <p:cNvSpPr txBox="1">
            <a:spLocks/>
          </p:cNvSpPr>
          <p:nvPr/>
        </p:nvSpPr>
        <p:spPr>
          <a:xfrm>
            <a:off x="1524000" y="6492876"/>
            <a:ext cx="2362200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/>
              <a:t>Quản </a:t>
            </a:r>
            <a:r>
              <a:rPr lang="en-US" sz="1200" dirty="0" err="1"/>
              <a:t>trị</a:t>
            </a:r>
            <a:r>
              <a:rPr lang="en-US" sz="1200" dirty="0"/>
              <a:t> </a:t>
            </a:r>
            <a:r>
              <a:rPr lang="en-US" sz="1200" dirty="0" err="1"/>
              <a:t>dự</a:t>
            </a:r>
            <a:r>
              <a:rPr lang="en-US" sz="1200" dirty="0"/>
              <a:t> </a:t>
            </a:r>
            <a:r>
              <a:rPr lang="en-US" sz="1200" dirty="0" err="1"/>
              <a:t>án</a:t>
            </a:r>
            <a:r>
              <a:rPr lang="en-US" sz="1200" dirty="0"/>
              <a:t> HTTT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1" y="4038600"/>
            <a:ext cx="1990725" cy="230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63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371600"/>
            <a:ext cx="8458200" cy="48768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vi-VN" dirty="0"/>
              <a:t>Quản lý thời gian dự án là nguyên nhân chính trong các xung đột của dự án, và hầu hết các dự án HTTT  đề vượt ước lượng thời gian...</a:t>
            </a:r>
            <a:endParaRPr lang="vi-VN" sz="2400" dirty="0"/>
          </a:p>
          <a:p>
            <a:pPr algn="just">
              <a:lnSpc>
                <a:spcPct val="90000"/>
              </a:lnSpc>
            </a:pPr>
            <a:endParaRPr lang="en-US" sz="1200" dirty="0"/>
          </a:p>
          <a:p>
            <a:pPr algn="just">
              <a:lnSpc>
                <a:spcPct val="9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quản lý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…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05800" cy="792162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Tóm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tắt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chương</a:t>
            </a:r>
            <a:r>
              <a:rPr lang="en-US" sz="4400" dirty="0">
                <a:solidFill>
                  <a:srgbClr val="0070C0"/>
                </a:solidFill>
              </a:rPr>
              <a:t>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9144F6-8D6B-43D0-ACD9-CBCF47EB473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505200"/>
            <a:ext cx="5715000" cy="28635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798638"/>
            <a:ext cx="7696200" cy="4525962"/>
          </a:xfrm>
        </p:spPr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Plan schedule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Define activities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Sequence activities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Estimate activity resources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Estimate activity durations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</a:rPr>
              <a:t>Develop schedule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Từ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khóa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88E6DB-F3C7-46D8-83C9-70FD224F3622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781800" y="2209800"/>
            <a:ext cx="3581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Control schedule</a:t>
            </a:r>
          </a:p>
        </p:txBody>
      </p:sp>
    </p:spTree>
    <p:extLst>
      <p:ext uri="{BB962C8B-B14F-4D97-AF65-F5344CB8AC3E}">
        <p14:creationId xmlns:p14="http://schemas.microsoft.com/office/powerpoint/2010/main" val="10568953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Từ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khóa</a:t>
            </a:r>
            <a:r>
              <a:rPr lang="en-US" sz="4400" dirty="0">
                <a:solidFill>
                  <a:srgbClr val="0070C0"/>
                </a:solidFill>
              </a:rPr>
              <a:t> (</a:t>
            </a:r>
            <a:r>
              <a:rPr lang="en-US" sz="4400" dirty="0" err="1">
                <a:solidFill>
                  <a:srgbClr val="0070C0"/>
                </a:solidFill>
              </a:rPr>
              <a:t>tt</a:t>
            </a:r>
            <a:r>
              <a:rPr lang="en-US" sz="4400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B88E6DB-F3C7-46D8-83C9-70FD224F3622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4294967295"/>
          </p:nvPr>
        </p:nvSpPr>
        <p:spPr bwMode="auto">
          <a:xfrm>
            <a:off x="1524000" y="6492876"/>
            <a:ext cx="25908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Quản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HTTT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4000" y="1600200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Milestone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Network diagram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Three-point estimate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</a:t>
            </a:r>
            <a:r>
              <a:rPr lang="en-US" sz="2400" dirty="0">
                <a:solidFill>
                  <a:srgbClr val="0070C0"/>
                </a:solidFill>
              </a:rPr>
              <a:t> (Arrow Diagramming Method) -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AOA</a:t>
            </a:r>
            <a:r>
              <a:rPr lang="en-US" sz="2400" dirty="0">
                <a:solidFill>
                  <a:srgbClr val="0070C0"/>
                </a:solidFill>
              </a:rPr>
              <a:t> (Activity On Arrow)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PDM</a:t>
            </a:r>
            <a:r>
              <a:rPr lang="en-US" sz="2400" dirty="0">
                <a:solidFill>
                  <a:srgbClr val="0070C0"/>
                </a:solidFill>
              </a:rPr>
              <a:t> (Precedence Diagramming Method)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</a:t>
            </a:r>
            <a:r>
              <a:rPr lang="en-US" sz="2400" dirty="0">
                <a:solidFill>
                  <a:srgbClr val="0070C0"/>
                </a:solidFill>
              </a:rPr>
              <a:t> (Program Evaluation and Review Technique)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CPM</a:t>
            </a:r>
            <a:r>
              <a:rPr lang="en-US" sz="2400" dirty="0">
                <a:solidFill>
                  <a:srgbClr val="0070C0"/>
                </a:solidFill>
              </a:rPr>
              <a:t> (Critical Path Method)…</a:t>
            </a:r>
          </a:p>
        </p:txBody>
      </p:sp>
    </p:spTree>
    <p:extLst>
      <p:ext uri="{BB962C8B-B14F-4D97-AF65-F5344CB8AC3E}">
        <p14:creationId xmlns:p14="http://schemas.microsoft.com/office/powerpoint/2010/main" val="954490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1905000"/>
            <a:ext cx="4953000" cy="609600"/>
          </a:xfrm>
          <a:solidFill>
            <a:schemeClr val="bg2"/>
          </a:solidFill>
        </p:spPr>
        <p:txBody>
          <a:bodyPr/>
          <a:lstStyle/>
          <a:p>
            <a:pPr>
              <a:buSzPct val="100000"/>
            </a:pPr>
            <a:r>
              <a:rPr lang="vi-VN" dirty="0"/>
              <a:t>Gửi qua e-mail - facebook...</a:t>
            </a:r>
            <a:endParaRPr lang="vi-VN" sz="2400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3820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solidFill>
                  <a:srgbClr val="0070C0"/>
                </a:solidFill>
              </a:rPr>
              <a:t>Bài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tập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về</a:t>
            </a:r>
            <a:r>
              <a:rPr lang="en-US" sz="4400" dirty="0">
                <a:solidFill>
                  <a:srgbClr val="0070C0"/>
                </a:solidFill>
              </a:rPr>
              <a:t> </a:t>
            </a:r>
            <a:r>
              <a:rPr lang="en-US" sz="4400" dirty="0" err="1">
                <a:solidFill>
                  <a:srgbClr val="0070C0"/>
                </a:solidFill>
              </a:rPr>
              <a:t>nhà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9CDE221-7D09-4E72-84A7-688BE7B60DE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7" name="Picture 4" descr="http://blog.adstage.io/wp-content/uploads/2014/07/facebook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209801"/>
            <a:ext cx="6048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84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1219200"/>
            <a:ext cx="8229600" cy="2133600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vi-VN" sz="72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 Rounded MT Bold" pitchFamily="34" charset="0"/>
              </a:rPr>
              <a:t>Q&amp;A</a:t>
            </a:r>
            <a:endParaRPr sz="7200" dirty="0">
              <a:effectLst>
                <a:outerShdw blurRad="38100" dist="38100" dir="2700000" algn="tl">
                  <a:srgbClr val="FFFFFF"/>
                </a:outerShdw>
              </a:effectLst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838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914401"/>
            <a:ext cx="8229600" cy="1349375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vi-VN" b="0" dirty="0">
                <a:effectLst/>
              </a:rPr>
              <a:t>Chương kế tiếp...</a:t>
            </a:r>
            <a:br>
              <a:rPr b="0" dirty="0">
                <a:effectLst/>
              </a:rPr>
            </a:br>
            <a:r>
              <a:rPr lang="vi-VN" b="0" dirty="0">
                <a:effectLst/>
              </a:rPr>
              <a:t>QUẢN LÝ CHI PHÍ DỰ ÁN</a:t>
            </a:r>
            <a:endParaRPr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D08B0-0E9C-46F4-AB58-ED9DA9DD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38" y="3429001"/>
            <a:ext cx="2231524" cy="2755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55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76201"/>
            <a:ext cx="7772400" cy="900113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4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QUẢN LÝ THỜI GIAN DỰ ÁN</a:t>
            </a:r>
          </a:p>
        </p:txBody>
      </p:sp>
      <p:grpSp>
        <p:nvGrpSpPr>
          <p:cNvPr id="36" name="Group 42"/>
          <p:cNvGrpSpPr>
            <a:grpSpLocks/>
          </p:cNvGrpSpPr>
          <p:nvPr/>
        </p:nvGrpSpPr>
        <p:grpSpPr bwMode="auto">
          <a:xfrm>
            <a:off x="2667000" y="914400"/>
            <a:ext cx="6952029" cy="685800"/>
            <a:chOff x="1296" y="1824"/>
            <a:chExt cx="2976" cy="432"/>
          </a:xfrm>
        </p:grpSpPr>
        <p:sp>
          <p:nvSpPr>
            <p:cNvPr id="41" name="AutoShape 43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AutoShape 44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 Box 45"/>
            <p:cNvSpPr txBox="1">
              <a:spLocks noChangeArrowheads="1"/>
            </p:cNvSpPr>
            <p:nvPr/>
          </p:nvSpPr>
          <p:spPr bwMode="gray">
            <a:xfrm>
              <a:off x="1776" y="1920"/>
              <a:ext cx="2431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vi-V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TỔNG QUAN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Text Box 46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</a:t>
              </a:r>
            </a:p>
          </p:txBody>
        </p:sp>
      </p:grpSp>
      <p:grpSp>
        <p:nvGrpSpPr>
          <p:cNvPr id="45" name="Group 52"/>
          <p:cNvGrpSpPr>
            <a:grpSpLocks/>
          </p:cNvGrpSpPr>
          <p:nvPr/>
        </p:nvGrpSpPr>
        <p:grpSpPr bwMode="auto">
          <a:xfrm>
            <a:off x="2667000" y="1600200"/>
            <a:ext cx="7848600" cy="685800"/>
            <a:chOff x="1296" y="1824"/>
            <a:chExt cx="3360" cy="432"/>
          </a:xfrm>
        </p:grpSpPr>
        <p:sp>
          <p:nvSpPr>
            <p:cNvPr id="46" name="AutoShape 53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AutoShape 54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gray">
            <a:xfrm>
              <a:off x="1776" y="1920"/>
              <a:ext cx="288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KẾ HOẠCH QUẢN LÝ LỊCH BIỂU</a:t>
              </a:r>
            </a:p>
          </p:txBody>
        </p:sp>
        <p:sp>
          <p:nvSpPr>
            <p:cNvPr id="49" name="Text Box 56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50" name="Group 57"/>
          <p:cNvGrpSpPr>
            <a:grpSpLocks/>
          </p:cNvGrpSpPr>
          <p:nvPr/>
        </p:nvGrpSpPr>
        <p:grpSpPr bwMode="auto">
          <a:xfrm>
            <a:off x="2697163" y="2286000"/>
            <a:ext cx="7281407" cy="685800"/>
            <a:chOff x="1296" y="1824"/>
            <a:chExt cx="3117" cy="432"/>
          </a:xfrm>
        </p:grpSpPr>
        <p:sp>
          <p:nvSpPr>
            <p:cNvPr id="51" name="AutoShape 5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AutoShape 5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Text Box 60"/>
            <p:cNvSpPr txBox="1">
              <a:spLocks noChangeArrowheads="1"/>
            </p:cNvSpPr>
            <p:nvPr/>
          </p:nvSpPr>
          <p:spPr bwMode="gray">
            <a:xfrm>
              <a:off x="1776" y="1917"/>
              <a:ext cx="263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XÁC ĐỊNH HOẠT ĐỘNG</a:t>
              </a:r>
            </a:p>
          </p:txBody>
        </p:sp>
        <p:sp>
          <p:nvSpPr>
            <p:cNvPr id="54" name="Text Box 61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23" name="Group 42"/>
          <p:cNvGrpSpPr>
            <a:grpSpLocks/>
          </p:cNvGrpSpPr>
          <p:nvPr/>
        </p:nvGrpSpPr>
        <p:grpSpPr bwMode="auto">
          <a:xfrm>
            <a:off x="2667000" y="2971800"/>
            <a:ext cx="7620134" cy="685800"/>
            <a:chOff x="1296" y="1824"/>
            <a:chExt cx="3262" cy="432"/>
          </a:xfrm>
        </p:grpSpPr>
        <p:sp>
          <p:nvSpPr>
            <p:cNvPr id="24" name="AutoShape 43"/>
            <p:cNvSpPr>
              <a:spLocks noChangeArrowheads="1"/>
            </p:cNvSpPr>
            <p:nvPr/>
          </p:nvSpPr>
          <p:spPr bwMode="gray">
            <a:xfrm>
              <a:off x="1536" y="1920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AutoShape 44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 Box 45"/>
            <p:cNvSpPr txBox="1">
              <a:spLocks noChangeArrowheads="1"/>
            </p:cNvSpPr>
            <p:nvPr/>
          </p:nvSpPr>
          <p:spPr bwMode="gray">
            <a:xfrm>
              <a:off x="1776" y="1920"/>
              <a:ext cx="2782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THỨ TỰ HOẠT ĐỘNG</a:t>
              </a:r>
            </a:p>
          </p:txBody>
        </p:sp>
        <p:sp>
          <p:nvSpPr>
            <p:cNvPr id="27" name="Text Box 46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28" name="Group 52"/>
          <p:cNvGrpSpPr>
            <a:grpSpLocks/>
          </p:cNvGrpSpPr>
          <p:nvPr/>
        </p:nvGrpSpPr>
        <p:grpSpPr bwMode="auto">
          <a:xfrm>
            <a:off x="2667001" y="3657600"/>
            <a:ext cx="7848600" cy="685800"/>
            <a:chOff x="1296" y="1824"/>
            <a:chExt cx="3360" cy="432"/>
          </a:xfrm>
        </p:grpSpPr>
        <p:sp>
          <p:nvSpPr>
            <p:cNvPr id="29" name="AutoShape 53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AutoShape 54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Text Box 55"/>
            <p:cNvSpPr txBox="1">
              <a:spLocks noChangeArrowheads="1"/>
            </p:cNvSpPr>
            <p:nvPr/>
          </p:nvSpPr>
          <p:spPr bwMode="gray">
            <a:xfrm>
              <a:off x="1776" y="1920"/>
              <a:ext cx="2880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vi-V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ƯỚC LƯỢNG NGUỒN LỰC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32" name="Text Box 56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33" name="Group 57"/>
          <p:cNvGrpSpPr>
            <a:grpSpLocks/>
          </p:cNvGrpSpPr>
          <p:nvPr/>
        </p:nvGrpSpPr>
        <p:grpSpPr bwMode="auto">
          <a:xfrm>
            <a:off x="2697164" y="4343400"/>
            <a:ext cx="7281407" cy="685800"/>
            <a:chOff x="1296" y="1824"/>
            <a:chExt cx="3117" cy="432"/>
          </a:xfrm>
        </p:grpSpPr>
        <p:sp>
          <p:nvSpPr>
            <p:cNvPr id="34" name="AutoShape 5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AutoShape 5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 Box 60"/>
            <p:cNvSpPr txBox="1">
              <a:spLocks noChangeArrowheads="1"/>
            </p:cNvSpPr>
            <p:nvPr/>
          </p:nvSpPr>
          <p:spPr bwMode="gray">
            <a:xfrm>
              <a:off x="1776" y="1917"/>
              <a:ext cx="263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vi-V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ƯỚC LƯỢNG THỜI GIAN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endParaRPr>
            </a:p>
          </p:txBody>
        </p:sp>
        <p:sp>
          <p:nvSpPr>
            <p:cNvPr id="39" name="Text Box 61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55" name="Group 57"/>
          <p:cNvGrpSpPr>
            <a:grpSpLocks/>
          </p:cNvGrpSpPr>
          <p:nvPr/>
        </p:nvGrpSpPr>
        <p:grpSpPr bwMode="auto">
          <a:xfrm>
            <a:off x="2700794" y="5029200"/>
            <a:ext cx="7281407" cy="685800"/>
            <a:chOff x="1296" y="1824"/>
            <a:chExt cx="3117" cy="432"/>
          </a:xfrm>
        </p:grpSpPr>
        <p:sp>
          <p:nvSpPr>
            <p:cNvPr id="56" name="AutoShape 5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AutoShape 5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Text Box 60"/>
            <p:cNvSpPr txBox="1">
              <a:spLocks noChangeArrowheads="1"/>
            </p:cNvSpPr>
            <p:nvPr/>
          </p:nvSpPr>
          <p:spPr bwMode="gray">
            <a:xfrm>
              <a:off x="1776" y="1917"/>
              <a:ext cx="263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PHÁT TRIỂN LỊCH BIỂU</a:t>
              </a:r>
            </a:p>
          </p:txBody>
        </p:sp>
        <p:sp>
          <p:nvSpPr>
            <p:cNvPr id="59" name="Text Box 61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40" name="Group 57"/>
          <p:cNvGrpSpPr>
            <a:grpSpLocks/>
          </p:cNvGrpSpPr>
          <p:nvPr/>
        </p:nvGrpSpPr>
        <p:grpSpPr bwMode="auto">
          <a:xfrm>
            <a:off x="2667001" y="5715000"/>
            <a:ext cx="7281407" cy="685800"/>
            <a:chOff x="1296" y="1824"/>
            <a:chExt cx="3117" cy="432"/>
          </a:xfrm>
        </p:grpSpPr>
        <p:sp>
          <p:nvSpPr>
            <p:cNvPr id="61" name="AutoShape 58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AutoShape 59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>
              <a:headEnd/>
              <a:tailEnd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Text Box 60"/>
            <p:cNvSpPr txBox="1">
              <a:spLocks noChangeArrowheads="1"/>
            </p:cNvSpPr>
            <p:nvPr/>
          </p:nvSpPr>
          <p:spPr bwMode="gray">
            <a:xfrm>
              <a:off x="1776" y="1917"/>
              <a:ext cx="2637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charset="0"/>
                </a:rPr>
                <a:t>KIỂM SOÁT LỊCH BIỂU</a:t>
              </a:r>
            </a:p>
          </p:txBody>
        </p:sp>
        <p:sp>
          <p:nvSpPr>
            <p:cNvPr id="64" name="Text Box 61"/>
            <p:cNvSpPr txBox="1">
              <a:spLocks noChangeArrowheads="1"/>
            </p:cNvSpPr>
            <p:nvPr/>
          </p:nvSpPr>
          <p:spPr bwMode="gray">
            <a:xfrm>
              <a:off x="1421" y="1886"/>
              <a:ext cx="165" cy="3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21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524000"/>
            <a:ext cx="8458200" cy="4343400"/>
          </a:xfrm>
        </p:spPr>
        <p:txBody>
          <a:bodyPr/>
          <a:lstStyle/>
          <a:p>
            <a:pPr algn="just"/>
            <a:r>
              <a:rPr lang="vi-VN" dirty="0"/>
              <a:t>Các nhà quản lý xem việc kết thúc dự án đúng tiến độ là một thách thức lớn nhất. 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 dirty="0"/>
              <a:t>1995: các dự án vượt </a:t>
            </a:r>
            <a:r>
              <a:rPr lang="vi-VN" sz="2400"/>
              <a:t>thời gian </a:t>
            </a:r>
            <a:r>
              <a:rPr lang="vi-VN" sz="2400" b="1">
                <a:solidFill>
                  <a:srgbClr val="FF0000"/>
                </a:solidFill>
              </a:rPr>
              <a:t>222</a:t>
            </a:r>
            <a:r>
              <a:rPr lang="vi-VN" sz="2400" dirty="0">
                <a:solidFill>
                  <a:srgbClr val="FF0000"/>
                </a:solidFill>
              </a:rPr>
              <a:t>%</a:t>
            </a:r>
            <a:endParaRPr lang="vi-VN" sz="24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vi-VN" sz="2400"/>
              <a:t>201</a:t>
            </a:r>
            <a:r>
              <a:rPr lang="en-US" sz="2400"/>
              <a:t>7</a:t>
            </a:r>
            <a:r>
              <a:rPr lang="vi-VN" sz="2400"/>
              <a:t>: </a:t>
            </a:r>
            <a:r>
              <a:rPr lang="vi-VN" sz="2400" b="1" dirty="0">
                <a:solidFill>
                  <a:srgbClr val="FF0000"/>
                </a:solidFill>
              </a:rPr>
              <a:t>35</a:t>
            </a:r>
            <a:r>
              <a:rPr lang="vi-VN" sz="2400" dirty="0">
                <a:solidFill>
                  <a:srgbClr val="FF0000"/>
                </a:solidFill>
              </a:rPr>
              <a:t>% </a:t>
            </a:r>
            <a:r>
              <a:rPr lang="vi-VN" sz="2400" dirty="0"/>
              <a:t>dự án HTTT thành công (CHAOS</a:t>
            </a:r>
            <a:r>
              <a:rPr lang="vi-VN" sz="2400"/>
              <a:t>, 201</a:t>
            </a:r>
            <a:r>
              <a:rPr lang="en-US" sz="2400"/>
              <a:t>8</a:t>
            </a:r>
            <a:r>
              <a:rPr lang="vi-VN" sz="2400"/>
              <a:t>).</a:t>
            </a:r>
            <a:endParaRPr lang="vi-VN" sz="2400" dirty="0"/>
          </a:p>
          <a:p>
            <a:pPr algn="just">
              <a:spcBef>
                <a:spcPts val="1800"/>
              </a:spcBef>
            </a:pPr>
            <a:r>
              <a:rPr lang="vi-VN" dirty="0"/>
              <a:t>Thời gian có tính linh hoạt ít nhất - nó trôi qua bất kể điều gì xảy ra.</a:t>
            </a:r>
          </a:p>
          <a:p>
            <a:pPr algn="just"/>
            <a:endParaRPr lang="vi-VN" sz="1200" dirty="0"/>
          </a:p>
          <a:p>
            <a:pPr algn="just"/>
            <a:r>
              <a:rPr lang="vi-VN" dirty="0"/>
              <a:t>Các vấn đề lịch biểu là lý do chính dẫn đến xung đột trong dự án, đặc biệt </a:t>
            </a:r>
            <a:r>
              <a:rPr lang="fr-FR" dirty="0"/>
              <a:t>là </a:t>
            </a:r>
            <a:r>
              <a:rPr lang="fr-FR" dirty="0" err="1"/>
              <a:t>nửa</a:t>
            </a:r>
            <a:r>
              <a:rPr lang="fr-FR" dirty="0"/>
              <a:t> </a:t>
            </a:r>
            <a:r>
              <a:rPr lang="fr-FR" dirty="0" err="1"/>
              <a:t>sau</a:t>
            </a:r>
            <a:r>
              <a:rPr lang="fr-FR" dirty="0"/>
              <a:t> </a:t>
            </a:r>
            <a:r>
              <a:rPr lang="fr-FR" dirty="0" err="1"/>
              <a:t>của</a:t>
            </a:r>
            <a:r>
              <a:rPr lang="fr-FR" dirty="0"/>
              <a:t> </a:t>
            </a:r>
            <a:r>
              <a:rPr lang="fr-FR" dirty="0" err="1"/>
              <a:t>dự</a:t>
            </a:r>
            <a:r>
              <a:rPr lang="fr-FR" dirty="0"/>
              <a:t> </a:t>
            </a:r>
            <a:r>
              <a:rPr lang="fr-FR" dirty="0" err="1"/>
              <a:t>án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1" y="320676"/>
            <a:ext cx="8307859" cy="898525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Tầm</a:t>
            </a:r>
            <a:r>
              <a:rPr lang="en-US" sz="4000" dirty="0"/>
              <a:t> </a:t>
            </a:r>
            <a:r>
              <a:rPr lang="en-US" sz="4000" dirty="0" err="1"/>
              <a:t>quan</a:t>
            </a:r>
            <a:r>
              <a:rPr lang="en-US" sz="4000" dirty="0"/>
              <a:t> </a:t>
            </a:r>
            <a:r>
              <a:rPr lang="en-US" sz="4000" dirty="0" err="1"/>
              <a:t>trọng</a:t>
            </a:r>
            <a:r>
              <a:rPr lang="en-US" sz="4000" dirty="0"/>
              <a:t> </a:t>
            </a:r>
            <a:r>
              <a:rPr lang="en-US" sz="4000" dirty="0" err="1"/>
              <a:t>của</a:t>
            </a:r>
            <a:r>
              <a:rPr lang="en-US" sz="4000" dirty="0"/>
              <a:t> </a:t>
            </a:r>
            <a:r>
              <a:rPr lang="en-US" sz="4000" dirty="0" err="1"/>
              <a:t>thời</a:t>
            </a:r>
            <a:r>
              <a:rPr lang="en-US" sz="4000" dirty="0"/>
              <a:t> </a:t>
            </a:r>
            <a:r>
              <a:rPr lang="en-US" sz="4000" dirty="0" err="1"/>
              <a:t>gian</a:t>
            </a: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B2DCDCB-BB36-45DB-B937-73A12411FF5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143000"/>
            <a:ext cx="8737665" cy="4648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12376" y="6492876"/>
            <a:ext cx="55562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A7A581-379D-4ED7-B5BC-E1CE1865ED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8458200" cy="685800"/>
          </a:xfrm>
        </p:spPr>
        <p:txBody>
          <a:bodyPr>
            <a:noAutofit/>
          </a:bodyPr>
          <a:lstStyle/>
          <a:p>
            <a:pPr algn="ctr"/>
            <a:r>
              <a:rPr lang="vi-VN" sz="3600" dirty="0">
                <a:solidFill>
                  <a:schemeClr val="bg1">
                    <a:lumMod val="65000"/>
                  </a:schemeClr>
                </a:solidFill>
              </a:rPr>
              <a:t>Tương tác trong dự án [thời gian]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86200" y="1627497"/>
            <a:ext cx="1295400" cy="68580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/>
          <p:cNvSpPr/>
          <p:nvPr/>
        </p:nvSpPr>
        <p:spPr>
          <a:xfrm>
            <a:off x="6400800" y="6076890"/>
            <a:ext cx="23487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000" dirty="0"/>
              <a:t>Nguồn: PMI</a:t>
            </a:r>
            <a:r>
              <a:rPr lang="vi-V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2000"/>
              <a:t>(201</a:t>
            </a:r>
            <a:r>
              <a:rPr lang="en-US" sz="2000"/>
              <a:t>7</a:t>
            </a:r>
            <a:r>
              <a:rPr lang="vi-VN" sz="2000"/>
              <a:t>)</a:t>
            </a:r>
            <a:endParaRPr lang="vi-VN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7350456" y="1592240"/>
            <a:ext cx="1295400" cy="685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09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1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5139</TotalTime>
  <Words>3157</Words>
  <Application>Microsoft Office PowerPoint</Application>
  <PresentationFormat>Widescreen</PresentationFormat>
  <Paragraphs>343</Paragraphs>
  <Slides>69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Arial Rounded MT Bold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Custom Design</vt:lpstr>
      <vt:lpstr>Theme1</vt:lpstr>
      <vt:lpstr>Chương 4 QUẢN LÝ THỜI GIAN DỰ ÁN</vt:lpstr>
      <vt:lpstr>Mục tiêu chương 4</vt:lpstr>
      <vt:lpstr>Nhắc lại kiến thức</vt:lpstr>
      <vt:lpstr>Khung quản lý dự án</vt:lpstr>
      <vt:lpstr>PowerPoint Presentation</vt:lpstr>
      <vt:lpstr> QUẢN LÝ THỜI GIAN DỰ ÁN</vt:lpstr>
      <vt:lpstr>QUẢN LÝ THỜI GIAN DỰ ÁN</vt:lpstr>
      <vt:lpstr>Tầm quan trọng của thời gian</vt:lpstr>
      <vt:lpstr>Tương tác trong dự án [thời gian]</vt:lpstr>
      <vt:lpstr>Quản lý thời gian dự án [7]</vt:lpstr>
      <vt:lpstr>Quy trình quản lý thời gian</vt:lpstr>
      <vt:lpstr>Quy trình quản lý thời gian (tt)</vt:lpstr>
      <vt:lpstr>Tóm tắt quản lý thời gian dự án</vt:lpstr>
      <vt:lpstr>Quản lý thời gian dự án [1/7]</vt:lpstr>
      <vt:lpstr>1. Kế hoạch quản lý lịch biểu</vt:lpstr>
      <vt:lpstr>Quản lý thời gian dự án [2/7]</vt:lpstr>
      <vt:lpstr>2. Xác định hoạt động</vt:lpstr>
      <vt:lpstr>Hoạt động và thuộc tính</vt:lpstr>
      <vt:lpstr>Cột mốc quan trọng</vt:lpstr>
      <vt:lpstr>Quản lý thời gian dự án [3/7]</vt:lpstr>
      <vt:lpstr>3. Thứ tự hoạt động</vt:lpstr>
      <vt:lpstr>Sự phụ thuộc</vt:lpstr>
      <vt:lpstr>Sơ đồ mạng</vt:lpstr>
      <vt:lpstr>Ví dụ, sơ đồ mạng dự án BYTE</vt:lpstr>
      <vt:lpstr>ADM/AOA</vt:lpstr>
      <vt:lpstr>Quy trình tạo ADM/AOA</vt:lpstr>
      <vt:lpstr>PDM</vt:lpstr>
      <vt:lpstr>Ví dụ, sơ đồ ưu tiên dự án Sunshine</vt:lpstr>
      <vt:lpstr>Các sự phụ thuộc</vt:lpstr>
      <vt:lpstr>Quản lý thời gian dự án [4/7]</vt:lpstr>
      <vt:lpstr>4. Ước lượng nguồn lực</vt:lpstr>
      <vt:lpstr>Phân rã nguồn lực</vt:lpstr>
      <vt:lpstr>Quản lý thời gian dự án [5/7]</vt:lpstr>
      <vt:lpstr>5. Ước lượng thời gian</vt:lpstr>
      <vt:lpstr>Ước lượng 3 điểm</vt:lpstr>
      <vt:lpstr>Quản lý thời gian dự án [6/7]</vt:lpstr>
      <vt:lpstr>6. Phát triển lịch biểu</vt:lpstr>
      <vt:lpstr>Sơ đồ Gantt</vt:lpstr>
      <vt:lpstr>Các ký hiệu Gantt</vt:lpstr>
      <vt:lpstr>Ví dụ, dự án triển khai phần mềm</vt:lpstr>
      <vt:lpstr>SMART</vt:lpstr>
      <vt:lpstr>Ví dụ, mẫu biểu theo dõi công việc</vt:lpstr>
      <vt:lpstr>CPM</vt:lpstr>
      <vt:lpstr>Cách tính CPM</vt:lpstr>
      <vt:lpstr>Ví dụ, tìm CPM của dự án Sunshine</vt:lpstr>
      <vt:lpstr>Tạo lịch biểu bằng CPM</vt:lpstr>
      <vt:lpstr>Ví dụ, bắt đầu/kết thúc sớm/trể</vt:lpstr>
      <vt:lpstr>Ví dụ, Float/slack trể/sớm</vt:lpstr>
      <vt:lpstr>Rút ngắn lịch biểu dự án</vt:lpstr>
      <vt:lpstr>Chuổi tới hạn</vt:lpstr>
      <vt:lpstr>Ví dụ, đa tác vụ</vt:lpstr>
      <vt:lpstr>Bộ đệm và chuỗi tới hạn</vt:lpstr>
      <vt:lpstr>Ví dụ, chuỗi tới hạn</vt:lpstr>
      <vt:lpstr>PERT</vt:lpstr>
      <vt:lpstr>Ví dụ, công thức PERT</vt:lpstr>
      <vt:lpstr>PowerPoint Presentation</vt:lpstr>
      <vt:lpstr>Quản lý thời gian dự án [7/7]</vt:lpstr>
      <vt:lpstr>7. Kiểm soát lịch biểu</vt:lpstr>
      <vt:lpstr>Kiểm tra thực tế lịch biểu</vt:lpstr>
      <vt:lpstr>Phần mềm hỗ trợ quản lý thời gian</vt:lpstr>
      <vt:lpstr>PowerPoint Presentation</vt:lpstr>
      <vt:lpstr>Quiz – Game…</vt:lpstr>
      <vt:lpstr> TÓM TẮT &amp; TỪ KHÓA </vt:lpstr>
      <vt:lpstr>Tóm tắt chương 4</vt:lpstr>
      <vt:lpstr>Từ khóa</vt:lpstr>
      <vt:lpstr>Từ khóa (tt)</vt:lpstr>
      <vt:lpstr>Bài tập về nhà</vt:lpstr>
      <vt:lpstr>Q&amp;A</vt:lpstr>
      <vt:lpstr>Chương kế tiếp... QUẢN LÝ CHI PHÍ DỰ ÁN</vt:lpstr>
    </vt:vector>
  </TitlesOfParts>
  <Company>Augsburg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Information  Technology</dc:creator>
  <cp:lastModifiedBy>Vũ Phan Khắc</cp:lastModifiedBy>
  <cp:revision>676</cp:revision>
  <dcterms:created xsi:type="dcterms:W3CDTF">2001-07-05T23:10:12Z</dcterms:created>
  <dcterms:modified xsi:type="dcterms:W3CDTF">2025-05-29T15:46:52Z</dcterms:modified>
</cp:coreProperties>
</file>